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6.png" ContentType="image/png"/>
  <Override PartName="/ppt/media/image3.png" ContentType="image/png"/>
  <Override PartName="/ppt/media/image4.png" ContentType="image/png"/>
  <Override PartName="/ppt/media/image1.png" ContentType="image/png"/>
  <Override PartName="/ppt/media/image2.png" ContentType="image/png"/>
  <Override PartName="/ppt/media/image9.png" ContentType="image/png"/>
  <Override PartName="/ppt/media/image8.png" ContentType="image/png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5.jpeg" ContentType="image/jpeg"/>
  <Override PartName="/ppt/media/image15.png" ContentType="image/png"/>
  <Override PartName="/ppt/media/image7.jpeg" ContentType="image/jpe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6.jpeg" ContentType="image/jpeg"/>
  <Override PartName="/ppt/slideMasters/_rels/slideMaster7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_rels/slideLayout8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4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8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8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s-AR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A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 rot="10800000">
            <a:off x="54855720" y="5801760"/>
            <a:ext cx="9136080" cy="268560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 flipH="1">
            <a:off x="-7920" y="0"/>
            <a:ext cx="9136080" cy="4149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AR" sz="4400" spc="-1" strike="noStrike">
                <a:latin typeface="Arial"/>
              </a:rPr>
              <a:t>Pulse para </a:t>
            </a:r>
            <a:r>
              <a:rPr b="0" lang="es-AR" sz="4400" spc="-1" strike="noStrike">
                <a:latin typeface="Arial"/>
              </a:rPr>
              <a:t>editar el formato </a:t>
            </a:r>
            <a:r>
              <a:rPr b="0" lang="es-AR" sz="4400" spc="-1" strike="noStrike">
                <a:latin typeface="Arial"/>
              </a:rPr>
              <a:t>del texto de </a:t>
            </a:r>
            <a:r>
              <a:rPr b="0" lang="es-AR" sz="4400" spc="-1" strike="noStrike">
                <a:latin typeface="Arial"/>
              </a:rPr>
              <a:t>título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Pulse para editar el formato de esquema del texto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Segundo nivel del esquema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Tercer nivel del esquema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Cuarto nivel del esquema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Quinto nivel del esquema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Sexto nivel del esquema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Séptimo nivel del esquema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 rot="10800000">
            <a:off x="54855720" y="7193880"/>
            <a:ext cx="9136080" cy="679680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2"/>
          <p:cNvSpPr/>
          <p:nvPr/>
        </p:nvSpPr>
        <p:spPr>
          <a:xfrm flipH="1">
            <a:off x="-7920" y="0"/>
            <a:ext cx="9136080" cy="30744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AR" sz="4400" spc="-1" strike="noStrike">
                <a:latin typeface="Arial"/>
              </a:rPr>
              <a:t>Pulse para editar el formato del texto de título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Pulse para editar el formato de esquema del texto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Segundo nivel del esquema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Tercer nivel del esquema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Cuarto nivel del esquema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Quinto nivel del esquema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Sexto nivel del esquema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Séptimo nivel del esquema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 flipH="1">
            <a:off x="-7920" y="0"/>
            <a:ext cx="1843560" cy="5135760"/>
          </a:xfrm>
          <a:prstGeom prst="rect">
            <a:avLst/>
          </a:prstGeom>
          <a:solidFill>
            <a:srgbClr val="0db7c4">
              <a:alpha val="3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2"/>
          <p:cNvSpPr/>
          <p:nvPr/>
        </p:nvSpPr>
        <p:spPr>
          <a:xfrm flipH="1">
            <a:off x="-7920" y="0"/>
            <a:ext cx="1843560" cy="113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AR" sz="4400" spc="-1" strike="noStrike">
                <a:latin typeface="Arial"/>
              </a:rPr>
              <a:t>Pulse para editar el formato del texto de título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Pulse para editar el formato de esquema del texto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Segundo nivel del esquema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Tercer nivel del esquema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Cuarto nivel del esquema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Quinto nivel del esquema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Sexto nivel del esquema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Séptimo nivel del esquema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 flipH="1">
            <a:off x="-7920" y="0"/>
            <a:ext cx="661680" cy="5135760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ustomShape 2"/>
          <p:cNvSpPr/>
          <p:nvPr/>
        </p:nvSpPr>
        <p:spPr>
          <a:xfrm flipH="1">
            <a:off x="-7920" y="0"/>
            <a:ext cx="661680" cy="113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AR" sz="1800" spc="-1" strike="noStrike">
                <a:latin typeface="Arial"/>
              </a:rPr>
              <a:t>Pulse para editar el formato del texto de título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Pulse para editar el formato de esquema del texto</a:t>
            </a:r>
            <a:endParaRPr b="0" lang="es-A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latin typeface="Arial"/>
              </a:rPr>
              <a:t>Segundo nivel del esquema</a:t>
            </a:r>
            <a:endParaRPr b="0" lang="es-A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Tercer nivel del esquema</a:t>
            </a:r>
            <a:endParaRPr b="0" lang="es-A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latin typeface="Arial"/>
              </a:rPr>
              <a:t>Cuarto nivel del esquema</a:t>
            </a:r>
            <a:endParaRPr b="0" lang="es-A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Quinto nivel del esquema</a:t>
            </a:r>
            <a:endParaRPr b="0" lang="es-A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Sexto nivel del esquema</a:t>
            </a:r>
            <a:endParaRPr b="0" lang="es-A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Séptimo nivel del esquema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Pulse para editar el formato de esquema del texto</a:t>
            </a:r>
            <a:endParaRPr b="0" lang="es-A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latin typeface="Arial"/>
              </a:rPr>
              <a:t>Segundo nivel del esquema</a:t>
            </a:r>
            <a:endParaRPr b="0" lang="es-A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Tercer nivel del esquema</a:t>
            </a:r>
            <a:endParaRPr b="0" lang="es-A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latin typeface="Arial"/>
              </a:rPr>
              <a:t>Cuarto nivel del esquema</a:t>
            </a:r>
            <a:endParaRPr b="0" lang="es-A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Quinto nivel del esquema</a:t>
            </a:r>
            <a:endParaRPr b="0" lang="es-A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Sexto nivel del esquema</a:t>
            </a:r>
            <a:endParaRPr b="0" lang="es-A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Séptimo nivel del esquema</a:t>
            </a:r>
            <a:endParaRPr b="0" lang="es-A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 flipH="1">
            <a:off x="-7920" y="0"/>
            <a:ext cx="661680" cy="5135760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2"/>
          <p:cNvSpPr/>
          <p:nvPr/>
        </p:nvSpPr>
        <p:spPr>
          <a:xfrm flipH="1">
            <a:off x="-7920" y="0"/>
            <a:ext cx="661680" cy="113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s-AR" sz="1800" spc="-1" strike="noStrike">
                <a:latin typeface="Arial"/>
              </a:rPr>
              <a:t>Pulse para editar el formato del texto de título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Pulse para editar el formato de esquema del texto</a:t>
            </a:r>
            <a:endParaRPr b="0" lang="es-A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latin typeface="Arial"/>
              </a:rPr>
              <a:t>Segundo nivel del esquema</a:t>
            </a:r>
            <a:endParaRPr b="0" lang="es-A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Tercer nivel del esquema</a:t>
            </a:r>
            <a:endParaRPr b="0" lang="es-A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latin typeface="Arial"/>
              </a:rPr>
              <a:t>Cuarto nivel del esquema</a:t>
            </a:r>
            <a:endParaRPr b="0" lang="es-A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Quinto nivel del esquema</a:t>
            </a:r>
            <a:endParaRPr b="0" lang="es-A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Sexto nivel del esquema</a:t>
            </a:r>
            <a:endParaRPr b="0" lang="es-A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Séptimo nivel del esquema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Pulse para editar el formato de esquema del texto</a:t>
            </a:r>
            <a:endParaRPr b="0" lang="es-AR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latin typeface="Arial"/>
              </a:rPr>
              <a:t>Segundo nivel del esquema</a:t>
            </a:r>
            <a:endParaRPr b="0" lang="es-AR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Tercer nivel del esquema</a:t>
            </a:r>
            <a:endParaRPr b="0" lang="es-AR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1800" spc="-1" strike="noStrike">
                <a:latin typeface="Arial"/>
              </a:rPr>
              <a:t>Cuarto nivel del esquema</a:t>
            </a:r>
            <a:endParaRPr b="0" lang="es-AR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Quinto nivel del esquema</a:t>
            </a:r>
            <a:endParaRPr b="0" lang="es-AR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Sexto nivel del esquema</a:t>
            </a:r>
            <a:endParaRPr b="0" lang="es-AR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latin typeface="Arial"/>
              </a:rPr>
              <a:t>Séptimo nivel del esquema</a:t>
            </a:r>
            <a:endParaRPr b="0" lang="es-AR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 flipH="1">
            <a:off x="-7920" y="0"/>
            <a:ext cx="661680" cy="5135760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2"/>
          <p:cNvSpPr/>
          <p:nvPr/>
        </p:nvSpPr>
        <p:spPr>
          <a:xfrm flipH="1">
            <a:off x="-7920" y="0"/>
            <a:ext cx="661680" cy="113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AR" sz="4400" spc="-1" strike="noStrike">
                <a:latin typeface="Arial"/>
              </a:rPr>
              <a:t>Pulse para editar el formato del texto de título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Pulse para editar el formato de esquema del texto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Segundo nivel del esquema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Tercer nivel del esquema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Cuarto nivel del esquema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Quinto nivel del esquema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Sexto nivel del esquema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Séptimo nivel del esquema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 flipH="1">
            <a:off x="-7920" y="0"/>
            <a:ext cx="661680" cy="5135760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2"/>
          <p:cNvSpPr/>
          <p:nvPr/>
        </p:nvSpPr>
        <p:spPr>
          <a:xfrm flipH="1">
            <a:off x="-7920" y="0"/>
            <a:ext cx="661680" cy="113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s-AR" sz="4400" spc="-1" strike="noStrike">
                <a:latin typeface="Arial"/>
              </a:rPr>
              <a:t>Pulse para editar el formato del texto de título</a:t>
            </a:r>
            <a:endParaRPr b="0" lang="es-AR" sz="4400" spc="-1" strike="noStrike">
              <a:latin typeface="Arial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3200" spc="-1" strike="noStrike">
                <a:latin typeface="Arial"/>
              </a:rPr>
              <a:t>Pulse para editar el formato de esquema del texto</a:t>
            </a:r>
            <a:endParaRPr b="0" lang="es-A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800" spc="-1" strike="noStrike">
                <a:latin typeface="Arial"/>
              </a:rPr>
              <a:t>Segundo nivel del esquema</a:t>
            </a:r>
            <a:endParaRPr b="0" lang="es-A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400" spc="-1" strike="noStrike">
                <a:latin typeface="Arial"/>
              </a:rPr>
              <a:t>Tercer nivel del esquema</a:t>
            </a:r>
            <a:endParaRPr b="0" lang="es-A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AR" sz="2000" spc="-1" strike="noStrike">
                <a:latin typeface="Arial"/>
              </a:rPr>
              <a:t>Cuarto nivel del esquema</a:t>
            </a:r>
            <a:endParaRPr b="0" lang="es-A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Quinto nivel del esquema</a:t>
            </a:r>
            <a:endParaRPr b="0" lang="es-A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Sexto nivel del esquema</a:t>
            </a:r>
            <a:endParaRPr b="0" lang="es-A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000" spc="-1" strike="noStrike">
                <a:latin typeface="Arial"/>
              </a:rPr>
              <a:t>Séptimo nivel del esquema</a:t>
            </a:r>
            <a:endParaRPr b="0" lang="es-A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7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7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7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6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450720" y="1923840"/>
            <a:ext cx="6759720" cy="115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3200" spc="-1" strike="noStrike">
                <a:solidFill>
                  <a:srgbClr val="ffffff"/>
                </a:solidFill>
                <a:latin typeface="Dosis"/>
                <a:ea typeface="Dosis"/>
              </a:rPr>
              <a:t>Every Activism is Political Activism in Argentina: Discursive Strategies for Animal Rights in Beef land</a:t>
            </a:r>
            <a:endParaRPr b="0" lang="es-AR" sz="3200" spc="-1" strike="noStrike">
              <a:latin typeface="Arial"/>
            </a:endParaRPr>
          </a:p>
        </p:txBody>
      </p:sp>
      <p:pic>
        <p:nvPicPr>
          <p:cNvPr id="283" name="Picture 10" descr=""/>
          <p:cNvPicPr/>
          <p:nvPr/>
        </p:nvPicPr>
        <p:blipFill>
          <a:blip r:embed="rId1"/>
          <a:stretch/>
        </p:blipFill>
        <p:spPr>
          <a:xfrm>
            <a:off x="3024360" y="4392000"/>
            <a:ext cx="2515320" cy="506520"/>
          </a:xfrm>
          <a:prstGeom prst="rect">
            <a:avLst/>
          </a:prstGeom>
          <a:ln>
            <a:noFill/>
          </a:ln>
        </p:spPr>
      </p:pic>
      <p:pic>
        <p:nvPicPr>
          <p:cNvPr id="284" name="Picture 5" descr=""/>
          <p:cNvPicPr/>
          <p:nvPr/>
        </p:nvPicPr>
        <p:blipFill>
          <a:blip r:embed="rId2"/>
          <a:stretch/>
        </p:blipFill>
        <p:spPr>
          <a:xfrm>
            <a:off x="6048000" y="4392000"/>
            <a:ext cx="2049480" cy="532080"/>
          </a:xfrm>
          <a:prstGeom prst="rect">
            <a:avLst/>
          </a:prstGeom>
          <a:ln>
            <a:noFill/>
          </a:ln>
        </p:spPr>
      </p:pic>
      <p:sp>
        <p:nvSpPr>
          <p:cNvPr id="285" name="CustomShape 2"/>
          <p:cNvSpPr/>
          <p:nvPr/>
        </p:nvSpPr>
        <p:spPr>
          <a:xfrm>
            <a:off x="436320" y="3306960"/>
            <a:ext cx="5282640" cy="155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1" lang="es-AR" sz="1400" spc="-1" strike="noStrike">
                <a:solidFill>
                  <a:srgbClr val="ffffff"/>
                </a:solidFill>
                <a:latin typeface="Source Sans Pro"/>
                <a:ea typeface="Source Sans Pro"/>
              </a:rPr>
              <a:t>Diego L. Forte 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200" spc="-1" strike="noStrike">
                <a:solidFill>
                  <a:srgbClr val="ffffff"/>
                </a:solidFill>
                <a:latin typeface="Source Sans Pro"/>
                <a:ea typeface="Source Sans Pro"/>
              </a:rPr>
              <a:t>Universidad de Buenos Aires 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200" spc="-1" strike="noStrike">
                <a:solidFill>
                  <a:srgbClr val="ffffff"/>
                </a:solidFill>
                <a:latin typeface="Source Sans Pro"/>
                <a:ea typeface="Source Sans Pro"/>
              </a:rPr>
              <a:t>Facultad de Filosofía y Letras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200" spc="-1" strike="noStrike">
              <a:latin typeface="Arial"/>
            </a:endParaRPr>
          </a:p>
        </p:txBody>
      </p:sp>
      <p:pic>
        <p:nvPicPr>
          <p:cNvPr id="286" name="" descr=""/>
          <p:cNvPicPr/>
          <p:nvPr/>
        </p:nvPicPr>
        <p:blipFill>
          <a:blip r:embed="rId3"/>
          <a:stretch/>
        </p:blipFill>
        <p:spPr>
          <a:xfrm>
            <a:off x="2035440" y="4248000"/>
            <a:ext cx="626400" cy="766800"/>
          </a:xfrm>
          <a:prstGeom prst="rect">
            <a:avLst/>
          </a:prstGeom>
          <a:ln>
            <a:noFill/>
          </a:ln>
        </p:spPr>
      </p:pic>
      <p:pic>
        <p:nvPicPr>
          <p:cNvPr id="287" name="" descr=""/>
          <p:cNvPicPr/>
          <p:nvPr/>
        </p:nvPicPr>
        <p:blipFill>
          <a:blip r:embed="rId4"/>
          <a:stretch/>
        </p:blipFill>
        <p:spPr>
          <a:xfrm>
            <a:off x="144000" y="4316040"/>
            <a:ext cx="1941840" cy="649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" descr=""/>
          <p:cNvPicPr/>
          <p:nvPr/>
        </p:nvPicPr>
        <p:blipFill>
          <a:blip r:embed="rId1"/>
          <a:stretch/>
        </p:blipFill>
        <p:spPr>
          <a:xfrm>
            <a:off x="0" y="0"/>
            <a:ext cx="4002480" cy="2953440"/>
          </a:xfrm>
          <a:prstGeom prst="rect">
            <a:avLst/>
          </a:prstGeom>
          <a:ln>
            <a:noFill/>
          </a:ln>
        </p:spPr>
      </p:pic>
      <p:pic>
        <p:nvPicPr>
          <p:cNvPr id="311" name="" descr=""/>
          <p:cNvPicPr/>
          <p:nvPr/>
        </p:nvPicPr>
        <p:blipFill>
          <a:blip r:embed="rId2"/>
          <a:stretch/>
        </p:blipFill>
        <p:spPr>
          <a:xfrm>
            <a:off x="4104000" y="226080"/>
            <a:ext cx="4878720" cy="3515400"/>
          </a:xfrm>
          <a:prstGeom prst="rect">
            <a:avLst/>
          </a:prstGeom>
          <a:ln>
            <a:noFill/>
          </a:ln>
        </p:spPr>
      </p:pic>
      <p:pic>
        <p:nvPicPr>
          <p:cNvPr id="312" name="" descr=""/>
          <p:cNvPicPr/>
          <p:nvPr/>
        </p:nvPicPr>
        <p:blipFill>
          <a:blip r:embed="rId3"/>
          <a:stretch/>
        </p:blipFill>
        <p:spPr>
          <a:xfrm>
            <a:off x="1076760" y="3060000"/>
            <a:ext cx="2589120" cy="1901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ustomShape 1"/>
          <p:cNvSpPr/>
          <p:nvPr/>
        </p:nvSpPr>
        <p:spPr>
          <a:xfrm>
            <a:off x="844560" y="5760"/>
            <a:ext cx="4550040" cy="11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2400" spc="-1" strike="noStrike">
                <a:solidFill>
                  <a:srgbClr val="0db7c4"/>
                </a:solidFill>
                <a:latin typeface="Dosis"/>
                <a:ea typeface="Dosis"/>
              </a:rPr>
              <a:t>ANIMAL LIBRE ARGENTINA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816120" y="1386720"/>
            <a:ext cx="7862040" cy="33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2960">
              <a:lnSpc>
                <a:spcPct val="150000"/>
              </a:lnSpc>
              <a:buClr>
                <a:srgbClr val="0db7c4"/>
              </a:buClr>
              <a:buFont typeface="Source Sans Pro"/>
              <a:buChar char="▹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Pragmatic strategies</a:t>
            </a:r>
            <a:endParaRPr b="0" lang="es-AR" sz="2200" spc="-1" strike="noStrike">
              <a:latin typeface="Arial"/>
            </a:endParaRPr>
          </a:p>
          <a:p>
            <a:pPr lvl="1" marL="432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Act of offer</a:t>
            </a:r>
            <a:endParaRPr b="0" lang="es-AR" sz="2200" spc="-1" strike="noStrike">
              <a:latin typeface="Arial"/>
            </a:endParaRPr>
          </a:p>
          <a:p>
            <a:pPr lvl="1" marL="432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Medium close shot</a:t>
            </a:r>
            <a:endParaRPr b="0" lang="es-AR" sz="2200" spc="-1" strike="noStrike">
              <a:latin typeface="Arial"/>
            </a:endParaRPr>
          </a:p>
          <a:p>
            <a:pPr lvl="1" marL="432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No effects</a:t>
            </a:r>
            <a:endParaRPr b="0" lang="es-AR" sz="2200" spc="-1" strike="noStrike">
              <a:latin typeface="Arial"/>
            </a:endParaRPr>
          </a:p>
          <a:p>
            <a:pPr lvl="1" marL="432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Seriousness and positive emotions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685800" y="1907640"/>
            <a:ext cx="8090640" cy="103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4000" spc="-1" strike="noStrike">
                <a:solidFill>
                  <a:srgbClr val="ffffff"/>
                </a:solidFill>
                <a:latin typeface="Dosis"/>
                <a:ea typeface="Dosis"/>
              </a:rPr>
              <a:t>3.</a:t>
            </a:r>
            <a:endParaRPr b="0" lang="es-A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4000" spc="-1" strike="noStrike">
                <a:solidFill>
                  <a:srgbClr val="ffffff"/>
                </a:solidFill>
                <a:latin typeface="Dosis"/>
                <a:ea typeface="Dosis"/>
              </a:rPr>
              <a:t>ANIMAL SAVE ARGENTINA</a:t>
            </a:r>
            <a:endParaRPr b="0" lang="es-AR" sz="4000" spc="-1" strike="noStrike"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0" y="3420000"/>
            <a:ext cx="661680" cy="171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844560" y="5760"/>
            <a:ext cx="6960960" cy="11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2400" spc="-1" strike="noStrike">
                <a:solidFill>
                  <a:srgbClr val="0db7c4"/>
                </a:solidFill>
                <a:latin typeface="Dosis"/>
                <a:ea typeface="Dosis"/>
              </a:rPr>
              <a:t>ANIMAL SAVE ARGENTINA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772560" y="1372320"/>
            <a:ext cx="8004240" cy="322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9" name="" descr=""/>
          <p:cNvPicPr/>
          <p:nvPr/>
        </p:nvPicPr>
        <p:blipFill>
          <a:blip r:embed="rId1"/>
          <a:stretch/>
        </p:blipFill>
        <p:spPr>
          <a:xfrm>
            <a:off x="0" y="1152000"/>
            <a:ext cx="9137520" cy="3985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844560" y="5760"/>
            <a:ext cx="5124240" cy="11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2400" spc="-1" strike="noStrike">
                <a:solidFill>
                  <a:srgbClr val="0db7c4"/>
                </a:solidFill>
                <a:latin typeface="Dosis"/>
                <a:ea typeface="Dosis"/>
              </a:rPr>
              <a:t>ANIMAL SAVE ARGENTINA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772560" y="1296000"/>
            <a:ext cx="8004240" cy="322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  <a:p>
            <a:pPr marL="1112760" indent="-296280">
              <a:lnSpc>
                <a:spcPct val="100000"/>
              </a:lnSpc>
            </a:pPr>
            <a:endParaRPr b="0" lang="es-AR" sz="1800" spc="-1" strike="noStrike">
              <a:latin typeface="Arial"/>
            </a:endParaRPr>
          </a:p>
        </p:txBody>
      </p:sp>
      <p:pic>
        <p:nvPicPr>
          <p:cNvPr id="322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0283760" cy="5139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ustomShape 1"/>
          <p:cNvSpPr/>
          <p:nvPr/>
        </p:nvSpPr>
        <p:spPr>
          <a:xfrm>
            <a:off x="844560" y="5760"/>
            <a:ext cx="4550040" cy="11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2400" spc="-1" strike="noStrike">
                <a:solidFill>
                  <a:srgbClr val="0db7c4"/>
                </a:solidFill>
                <a:latin typeface="Dosis"/>
                <a:ea typeface="Dosis"/>
              </a:rPr>
              <a:t>ANIMAL SAVE ARGENTINA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324" name="CustomShape 2"/>
          <p:cNvSpPr/>
          <p:nvPr/>
        </p:nvSpPr>
        <p:spPr>
          <a:xfrm>
            <a:off x="816120" y="1386720"/>
            <a:ext cx="7862040" cy="33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2960">
              <a:lnSpc>
                <a:spcPct val="150000"/>
              </a:lnSpc>
              <a:buClr>
                <a:srgbClr val="0db7c4"/>
              </a:buClr>
              <a:buFont typeface="Source Sans Pro"/>
              <a:buChar char="▹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Radical strategies</a:t>
            </a:r>
            <a:endParaRPr b="0" lang="es-AR" sz="2200" spc="-1" strike="noStrike">
              <a:latin typeface="Arial"/>
            </a:endParaRPr>
          </a:p>
          <a:p>
            <a:pPr lvl="1" marL="432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Indirect act of demand</a:t>
            </a:r>
            <a:endParaRPr b="0" lang="es-AR" sz="2200" spc="-1" strike="noStrike">
              <a:latin typeface="Arial"/>
            </a:endParaRPr>
          </a:p>
          <a:p>
            <a:pPr lvl="1" marL="432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Full frame</a:t>
            </a:r>
            <a:endParaRPr b="0" lang="es-AR" sz="2200" spc="-1" strike="noStrike">
              <a:latin typeface="Arial"/>
            </a:endParaRPr>
          </a:p>
          <a:p>
            <a:pPr lvl="1" marL="432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Live interaction</a:t>
            </a:r>
            <a:endParaRPr b="0" lang="es-AR" sz="2200" spc="-1" strike="noStrike">
              <a:latin typeface="Arial"/>
            </a:endParaRPr>
          </a:p>
          <a:p>
            <a:pPr lvl="1" marL="432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Negative emotions (when no masks)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685800" y="1907640"/>
            <a:ext cx="8090640" cy="103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4000" spc="-1" strike="noStrike">
                <a:solidFill>
                  <a:srgbClr val="ffffff"/>
                </a:solidFill>
                <a:latin typeface="Dosis"/>
                <a:ea typeface="Dosis"/>
              </a:rPr>
              <a:t>4.</a:t>
            </a:r>
            <a:endParaRPr b="0" lang="es-A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4000" spc="-1" strike="noStrike">
                <a:solidFill>
                  <a:srgbClr val="ffffff"/>
                </a:solidFill>
                <a:latin typeface="Dosis"/>
                <a:ea typeface="Dosis"/>
              </a:rPr>
              <a:t>EL VEGANO CORDOBÉS </a:t>
            </a:r>
            <a:endParaRPr b="0" lang="es-AR" sz="4000" spc="-1" strike="noStrike"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0" y="3420000"/>
            <a:ext cx="661680" cy="171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" descr=""/>
          <p:cNvPicPr/>
          <p:nvPr/>
        </p:nvPicPr>
        <p:blipFill>
          <a:blip r:embed="rId1"/>
          <a:stretch/>
        </p:blipFill>
        <p:spPr>
          <a:xfrm>
            <a:off x="86760" y="1324080"/>
            <a:ext cx="8763120" cy="2714400"/>
          </a:xfrm>
          <a:prstGeom prst="rect">
            <a:avLst/>
          </a:prstGeom>
          <a:ln>
            <a:noFill/>
          </a:ln>
        </p:spPr>
      </p:pic>
      <p:sp>
        <p:nvSpPr>
          <p:cNvPr id="328" name="CustomShape 1"/>
          <p:cNvSpPr/>
          <p:nvPr/>
        </p:nvSpPr>
        <p:spPr>
          <a:xfrm>
            <a:off x="844560" y="5760"/>
            <a:ext cx="6960960" cy="11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2400" spc="-1" strike="noStrike">
                <a:solidFill>
                  <a:srgbClr val="0db7c4"/>
                </a:solidFill>
                <a:latin typeface="Dosis"/>
                <a:ea typeface="Dosis"/>
              </a:rPr>
              <a:t>EL VEGANO CORDOBÉS</a:t>
            </a:r>
            <a:endParaRPr b="0" lang="es-AR" sz="24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" descr=""/>
          <p:cNvPicPr/>
          <p:nvPr/>
        </p:nvPicPr>
        <p:blipFill>
          <a:blip r:embed="rId1"/>
          <a:stretch/>
        </p:blipFill>
        <p:spPr>
          <a:xfrm>
            <a:off x="864000" y="432000"/>
            <a:ext cx="3597480" cy="1981800"/>
          </a:xfrm>
          <a:prstGeom prst="rect">
            <a:avLst/>
          </a:prstGeom>
          <a:ln>
            <a:noFill/>
          </a:ln>
        </p:spPr>
      </p:pic>
      <p:pic>
        <p:nvPicPr>
          <p:cNvPr id="330" name="" descr=""/>
          <p:cNvPicPr/>
          <p:nvPr/>
        </p:nvPicPr>
        <p:blipFill>
          <a:blip r:embed="rId2"/>
          <a:stretch/>
        </p:blipFill>
        <p:spPr>
          <a:xfrm>
            <a:off x="4958280" y="1224000"/>
            <a:ext cx="3751200" cy="2085480"/>
          </a:xfrm>
          <a:prstGeom prst="rect">
            <a:avLst/>
          </a:prstGeom>
          <a:ln>
            <a:noFill/>
          </a:ln>
        </p:spPr>
      </p:pic>
      <p:pic>
        <p:nvPicPr>
          <p:cNvPr id="331" name="" descr=""/>
          <p:cNvPicPr/>
          <p:nvPr/>
        </p:nvPicPr>
        <p:blipFill>
          <a:blip r:embed="rId3"/>
          <a:stretch/>
        </p:blipFill>
        <p:spPr>
          <a:xfrm>
            <a:off x="864000" y="2736000"/>
            <a:ext cx="3889800" cy="2162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844560" y="5760"/>
            <a:ext cx="4550040" cy="11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2400" spc="-1" strike="noStrike">
                <a:solidFill>
                  <a:srgbClr val="0db7c4"/>
                </a:solidFill>
                <a:latin typeface="Dosis"/>
                <a:ea typeface="Dosis"/>
              </a:rPr>
              <a:t>EL VEGANO CORDOBÉS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816120" y="1386720"/>
            <a:ext cx="7862040" cy="33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2960">
              <a:lnSpc>
                <a:spcPct val="150000"/>
              </a:lnSpc>
              <a:buClr>
                <a:srgbClr val="0db7c4"/>
              </a:buClr>
              <a:buFont typeface="Source Sans Pro"/>
              <a:buChar char="▹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Pragmatic and radical strategies</a:t>
            </a:r>
            <a:endParaRPr b="0" lang="es-AR" sz="2200" spc="-1" strike="noStrike">
              <a:latin typeface="Arial"/>
            </a:endParaRPr>
          </a:p>
          <a:p>
            <a:pPr lvl="1" marL="432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Act of offer and demand</a:t>
            </a:r>
            <a:endParaRPr b="0" lang="es-AR" sz="2200" spc="-1" strike="noStrike">
              <a:latin typeface="Arial"/>
            </a:endParaRPr>
          </a:p>
          <a:p>
            <a:pPr lvl="1" marL="432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Medium and close shot</a:t>
            </a:r>
            <a:endParaRPr b="0" lang="es-AR" sz="2200" spc="-1" strike="noStrike">
              <a:latin typeface="Arial"/>
            </a:endParaRPr>
          </a:p>
          <a:p>
            <a:pPr lvl="1" marL="432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Black and white effects</a:t>
            </a:r>
            <a:endParaRPr b="0" lang="es-AR" sz="2200" spc="-1" strike="noStrike">
              <a:latin typeface="Arial"/>
            </a:endParaRPr>
          </a:p>
          <a:p>
            <a:pPr lvl="1" marL="432000" indent="-2131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Positive and negative emotions. Irony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685800" y="1907640"/>
            <a:ext cx="8090640" cy="103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4000" spc="-1" strike="noStrike">
                <a:solidFill>
                  <a:srgbClr val="ffffff"/>
                </a:solidFill>
                <a:latin typeface="Dosis"/>
                <a:ea typeface="Dosis"/>
              </a:rPr>
              <a:t>1.Living in Beef land: Asado as a political matter </a:t>
            </a:r>
            <a:endParaRPr b="0" lang="es-AR" sz="4000" spc="-1" strike="noStrike"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0" y="3420000"/>
            <a:ext cx="661680" cy="171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CustomShape 1"/>
          <p:cNvSpPr/>
          <p:nvPr/>
        </p:nvSpPr>
        <p:spPr>
          <a:xfrm>
            <a:off x="844560" y="5760"/>
            <a:ext cx="4550040" cy="11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2"/>
          <p:cNvSpPr/>
          <p:nvPr/>
        </p:nvSpPr>
        <p:spPr>
          <a:xfrm>
            <a:off x="576000" y="1371240"/>
            <a:ext cx="4310640" cy="33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2960">
              <a:lnSpc>
                <a:spcPct val="150000"/>
              </a:lnSpc>
              <a:buClr>
                <a:srgbClr val="0db7c4"/>
              </a:buClr>
              <a:buFont typeface="Source Sans Pro"/>
              <a:buChar char="▹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Pragmatic strategies</a:t>
            </a:r>
            <a:endParaRPr b="0" lang="es-AR" sz="2200" spc="-1" strike="noStrike">
              <a:latin typeface="Arial"/>
            </a:endParaRPr>
          </a:p>
          <a:p>
            <a:pPr lvl="1" marL="432000" indent="-21528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Long media appearances </a:t>
            </a:r>
            <a:endParaRPr b="0" lang="es-AR" sz="2200" spc="-1" strike="noStrike">
              <a:latin typeface="Arial"/>
            </a:endParaRPr>
          </a:p>
          <a:p>
            <a:pPr lvl="1" marL="432000" indent="-21528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Offer before demand</a:t>
            </a:r>
            <a:endParaRPr b="0" lang="es-AR" sz="2200" spc="-1" strike="noStrike">
              <a:latin typeface="Arial"/>
            </a:endParaRPr>
          </a:p>
          <a:p>
            <a:pPr lvl="1" marL="432000" indent="-21528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Positive emotions</a:t>
            </a:r>
            <a:endParaRPr b="0" lang="es-AR" sz="2200" spc="-1" strike="noStrike">
              <a:latin typeface="Arial"/>
            </a:endParaRPr>
          </a:p>
          <a:p>
            <a:pPr lvl="1" marL="432000" indent="-21528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Close shots</a:t>
            </a:r>
            <a:endParaRPr b="0" lang="es-AR" sz="2200" spc="-1" strike="noStrike">
              <a:latin typeface="Arial"/>
            </a:endParaRPr>
          </a:p>
          <a:p>
            <a:pPr lvl="1" marL="432000" indent="-21528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Perspective: equal level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</p:txBody>
      </p:sp>
      <p:sp>
        <p:nvSpPr>
          <p:cNvPr id="336" name="CustomShape 3"/>
          <p:cNvSpPr/>
          <p:nvPr/>
        </p:nvSpPr>
        <p:spPr>
          <a:xfrm>
            <a:off x="844560" y="5760"/>
            <a:ext cx="4550040" cy="11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2400" spc="-1" strike="noStrike">
                <a:solidFill>
                  <a:srgbClr val="0db7c4"/>
                </a:solidFill>
                <a:latin typeface="Dosis"/>
                <a:ea typeface="Dosis"/>
              </a:rPr>
              <a:t>Summary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337" name="CustomShape 4"/>
          <p:cNvSpPr/>
          <p:nvPr/>
        </p:nvSpPr>
        <p:spPr>
          <a:xfrm>
            <a:off x="4887360" y="1371240"/>
            <a:ext cx="7862040" cy="33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2960">
              <a:lnSpc>
                <a:spcPct val="150000"/>
              </a:lnSpc>
              <a:buClr>
                <a:srgbClr val="0db7c4"/>
              </a:buClr>
              <a:buFont typeface="Source Sans Pro"/>
              <a:buChar char="▹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Radical strategies </a:t>
            </a:r>
            <a:endParaRPr b="0" lang="es-AR" sz="2200" spc="-1" strike="noStrike">
              <a:latin typeface="Arial"/>
            </a:endParaRPr>
          </a:p>
          <a:p>
            <a:pPr lvl="1" marL="432000" indent="-21528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Street action</a:t>
            </a:r>
            <a:endParaRPr b="0" lang="es-AR" sz="2200" spc="-1" strike="noStrike">
              <a:latin typeface="Arial"/>
            </a:endParaRPr>
          </a:p>
          <a:p>
            <a:pPr lvl="1" marL="432000" indent="-21528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Demand before offer</a:t>
            </a:r>
            <a:endParaRPr b="0" lang="es-AR" sz="2200" spc="-1" strike="noStrike">
              <a:latin typeface="Arial"/>
            </a:endParaRPr>
          </a:p>
          <a:p>
            <a:pPr lvl="1" marL="432000" indent="-21528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Negative emotions</a:t>
            </a:r>
            <a:endParaRPr b="0" lang="es-AR" sz="2200" spc="-1" strike="noStrike">
              <a:latin typeface="Arial"/>
            </a:endParaRPr>
          </a:p>
          <a:p>
            <a:pPr lvl="1" marL="432000" indent="-21528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Close shots</a:t>
            </a:r>
            <a:endParaRPr b="0" lang="es-AR" sz="2200" spc="-1" strike="noStrike">
              <a:latin typeface="Arial"/>
            </a:endParaRPr>
          </a:p>
          <a:p>
            <a:pPr lvl="1" marL="432000" indent="-21528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Perspective: equal level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CustomShape 1"/>
          <p:cNvSpPr/>
          <p:nvPr/>
        </p:nvSpPr>
        <p:spPr>
          <a:xfrm>
            <a:off x="844560" y="5760"/>
            <a:ext cx="7644240" cy="11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1800" spc="-1" strike="noStrike">
                <a:solidFill>
                  <a:srgbClr val="0db7c4"/>
                </a:solidFill>
                <a:latin typeface="Dosis"/>
                <a:ea typeface="Dosis"/>
              </a:rPr>
              <a:t>REFERENCIAS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39" name="CustomShape 2"/>
          <p:cNvSpPr/>
          <p:nvPr/>
        </p:nvSpPr>
        <p:spPr>
          <a:xfrm>
            <a:off x="611640" y="1347480"/>
            <a:ext cx="8593560" cy="565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latin typeface="Garamond"/>
                <a:ea typeface="Times New Roman"/>
              </a:rPr>
              <a:t>	</a:t>
            </a:r>
            <a:r>
              <a:rPr b="0" lang="es-AR" sz="1200" spc="-1" strike="noStrike">
                <a:solidFill>
                  <a:srgbClr val="000000"/>
                </a:solidFill>
                <a:latin typeface="Garamond"/>
                <a:ea typeface="Times New Roman"/>
              </a:rPr>
              <a:t>Adams, C. (2017)[1990]. The Sexual Politics of Meat. A feminist-vegetarian critical theory. New York: Bloomsbury.</a:t>
            </a:r>
            <a:endParaRPr b="0" lang="es-AR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latin typeface="Garamond"/>
                <a:ea typeface="Times New Roman"/>
              </a:rPr>
              <a:t>	</a:t>
            </a:r>
            <a:r>
              <a:rPr b="0" lang="es-AR" sz="1200" spc="-1" strike="noStrike">
                <a:solidFill>
                  <a:srgbClr val="000000"/>
                </a:solidFill>
                <a:latin typeface="Garamond"/>
                <a:ea typeface="Times New Roman"/>
              </a:rPr>
              <a:t>Ekman, P. &amp; Friesen, W. (1978). Unmasking the face. New York: Prentice Hall.</a:t>
            </a:r>
            <a:endParaRPr b="0" lang="es-AR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latin typeface="Garamond"/>
                <a:ea typeface="Times New Roman"/>
              </a:rPr>
              <a:t>	</a:t>
            </a:r>
            <a:r>
              <a:rPr b="0" lang="es-AR" sz="1200" spc="-1" strike="noStrike">
                <a:solidFill>
                  <a:srgbClr val="000000"/>
                </a:solidFill>
                <a:latin typeface="Garamond"/>
                <a:ea typeface="Times New Roman"/>
              </a:rPr>
              <a:t>Ekman, P. &amp; Friesen, W. (1986). A new pan-cultural facial expression of emotion. Motiv Emot 10, 159–168.</a:t>
            </a:r>
            <a:endParaRPr b="0" lang="es-AR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latin typeface="Garamond"/>
                <a:ea typeface="Times New Roman"/>
              </a:rPr>
              <a:t>	</a:t>
            </a:r>
            <a:r>
              <a:rPr b="0" lang="es-AR" sz="1200" spc="-1" strike="noStrike">
                <a:solidFill>
                  <a:srgbClr val="000000"/>
                </a:solidFill>
                <a:latin typeface="Garamond"/>
                <a:ea typeface="Times New Roman"/>
              </a:rPr>
              <a:t>Freeman, C. (2014). Framing farming: Communication strategies for animal rights. New York, Rodopi. </a:t>
            </a:r>
            <a:endParaRPr b="0" lang="es-AR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latin typeface="Garamond"/>
                <a:ea typeface="Times New Roman"/>
              </a:rPr>
              <a:t>	</a:t>
            </a:r>
            <a:r>
              <a:rPr b="0" lang="es-AR" sz="1200" spc="-1" strike="noStrike">
                <a:solidFill>
                  <a:srgbClr val="000000"/>
                </a:solidFill>
                <a:latin typeface="Garamond"/>
                <a:ea typeface="Times New Roman"/>
              </a:rPr>
              <a:t>Hart, C. (2014). Discourse, Grammar and Ideology: Functional and Cognitive Perspectives. London: Bloomsbury.  </a:t>
            </a:r>
            <a:endParaRPr b="0" lang="es-AR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latin typeface="Garamond"/>
                <a:ea typeface="Times New Roman"/>
              </a:rPr>
              <a:t>	</a:t>
            </a:r>
            <a:r>
              <a:rPr b="0" lang="es-AR" sz="1200" spc="-1" strike="noStrike">
                <a:solidFill>
                  <a:srgbClr val="000000"/>
                </a:solidFill>
                <a:latin typeface="Garamond"/>
                <a:ea typeface="Times New Roman"/>
              </a:rPr>
              <a:t>Joy, M. (2010). Why we love dogs, eat pigs and wear cows. An introduction to Carnism. San Francisco: Conari Press.</a:t>
            </a:r>
            <a:endParaRPr b="0" lang="es-AR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latin typeface="Garamond"/>
                <a:ea typeface="Times New Roman"/>
              </a:rPr>
              <a:t>	</a:t>
            </a:r>
            <a:r>
              <a:rPr b="0" lang="es-AR" sz="1200" spc="-1" strike="noStrike">
                <a:solidFill>
                  <a:srgbClr val="000000"/>
                </a:solidFill>
                <a:latin typeface="Garamond"/>
                <a:ea typeface="Times New Roman"/>
              </a:rPr>
              <a:t>Kress, G. &amp; van Leeuwen, T. (2005). Reading images: a grammar of visual design. London:, Routledge.</a:t>
            </a:r>
            <a:endParaRPr b="0" lang="es-AR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latin typeface="Garamond"/>
                <a:ea typeface="Times New Roman"/>
              </a:rPr>
              <a:t>	</a:t>
            </a:r>
            <a:r>
              <a:rPr b="0" lang="es-AR" sz="1200" spc="-1" strike="noStrike">
                <a:solidFill>
                  <a:srgbClr val="000000"/>
                </a:solidFill>
                <a:latin typeface="Garamond"/>
                <a:ea typeface="Times New Roman"/>
              </a:rPr>
              <a:t>Forte, D. (2020). Discurso dominante y borramiento: el caso de los animales no humanos en el conflicto Cresta Roja. LL Journal, Vol. 15 No. 1. Spring. New York.  </a:t>
            </a:r>
            <a:endParaRPr b="0" lang="es-AR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es-AR" sz="1200" spc="-1" strike="noStrike">
                <a:solidFill>
                  <a:srgbClr val="000000"/>
                </a:solidFill>
                <a:latin typeface="Garamond"/>
                <a:ea typeface="Times New Roman"/>
              </a:rPr>
              <a:t>	</a:t>
            </a:r>
            <a:r>
              <a:rPr b="0" lang="es-AR" sz="1100" spc="-1" strike="noStrike">
                <a:solidFill>
                  <a:srgbClr val="000000"/>
                </a:solidFill>
                <a:latin typeface="Garamond"/>
                <a:ea typeface="DejaVu Sans"/>
              </a:rPr>
              <a:t>	</a:t>
            </a:r>
            <a:endParaRPr b="0" lang="es-AR" sz="1100" spc="-1" strike="noStrike"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54720" y="3867840"/>
            <a:ext cx="1774080" cy="11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>
              <a:lnSpc>
                <a:spcPct val="100000"/>
              </a:lnSpc>
            </a:pPr>
            <a:r>
              <a:rPr b="0" lang="es-AR" sz="1200" spc="-1" strike="noStrike">
                <a:solidFill>
                  <a:srgbClr val="ffffff"/>
                </a:solidFill>
                <a:latin typeface="Dosis"/>
                <a:ea typeface="Dosis"/>
              </a:rPr>
              <a:t>ASADO EN MENDIOLAZA, CÓRDOBA; 2001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1200" spc="-1" strike="noStrike">
                <a:solidFill>
                  <a:srgbClr val="ffffff"/>
                </a:solidFill>
                <a:latin typeface="Dosis"/>
                <a:ea typeface="DejaVu Sans"/>
              </a:rPr>
              <a:t>MARCOS LÓPEZ</a:t>
            </a:r>
            <a:endParaRPr b="0" lang="es-AR" sz="1200" spc="-1" strike="noStrike">
              <a:latin typeface="Arial"/>
            </a:endParaRPr>
          </a:p>
        </p:txBody>
      </p:sp>
      <p:pic>
        <p:nvPicPr>
          <p:cNvPr id="291" name="Image4" descr=""/>
          <p:cNvPicPr/>
          <p:nvPr/>
        </p:nvPicPr>
        <p:blipFill>
          <a:blip r:embed="rId1"/>
          <a:stretch/>
        </p:blipFill>
        <p:spPr>
          <a:xfrm>
            <a:off x="1440" y="0"/>
            <a:ext cx="7050240" cy="2490480"/>
          </a:xfrm>
          <a:prstGeom prst="rect">
            <a:avLst/>
          </a:prstGeom>
          <a:ln>
            <a:noFill/>
          </a:ln>
        </p:spPr>
      </p:pic>
      <p:pic>
        <p:nvPicPr>
          <p:cNvPr id="292" name="Picture 4" descr=""/>
          <p:cNvPicPr/>
          <p:nvPr/>
        </p:nvPicPr>
        <p:blipFill>
          <a:blip r:embed="rId2"/>
          <a:stretch/>
        </p:blipFill>
        <p:spPr>
          <a:xfrm>
            <a:off x="0" y="2494800"/>
            <a:ext cx="4393800" cy="2644560"/>
          </a:xfrm>
          <a:prstGeom prst="rect">
            <a:avLst/>
          </a:prstGeom>
          <a:ln>
            <a:noFill/>
          </a:ln>
        </p:spPr>
      </p:pic>
      <p:pic>
        <p:nvPicPr>
          <p:cNvPr id="293" name="3 Imagen_0" descr=""/>
          <p:cNvPicPr/>
          <p:nvPr/>
        </p:nvPicPr>
        <p:blipFill>
          <a:blip r:embed="rId3"/>
          <a:stretch/>
        </p:blipFill>
        <p:spPr>
          <a:xfrm>
            <a:off x="7029000" y="0"/>
            <a:ext cx="2110680" cy="1725480"/>
          </a:xfrm>
          <a:prstGeom prst="rect">
            <a:avLst/>
          </a:prstGeom>
          <a:ln>
            <a:noFill/>
          </a:ln>
        </p:spPr>
      </p:pic>
      <p:pic>
        <p:nvPicPr>
          <p:cNvPr id="294" name="" descr=""/>
          <p:cNvPicPr/>
          <p:nvPr/>
        </p:nvPicPr>
        <p:blipFill>
          <a:blip r:embed="rId4"/>
          <a:stretch/>
        </p:blipFill>
        <p:spPr>
          <a:xfrm>
            <a:off x="4608000" y="2156760"/>
            <a:ext cx="4533480" cy="3012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844560" y="5760"/>
            <a:ext cx="4550040" cy="11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2400" spc="-1" strike="noStrike">
                <a:solidFill>
                  <a:srgbClr val="0db7c4"/>
                </a:solidFill>
                <a:latin typeface="Dosis"/>
                <a:ea typeface="Dosis"/>
              </a:rPr>
              <a:t>CORPUS 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296" name="CustomShape 2"/>
          <p:cNvSpPr/>
          <p:nvPr/>
        </p:nvSpPr>
        <p:spPr>
          <a:xfrm>
            <a:off x="844560" y="1537920"/>
            <a:ext cx="5160960" cy="33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2960">
              <a:lnSpc>
                <a:spcPct val="100000"/>
              </a:lnSpc>
              <a:buClr>
                <a:srgbClr val="0db7c4"/>
              </a:buClr>
              <a:buFont typeface="Source Sans Pro"/>
              <a:buChar char="▹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Animal Libre Argentina</a:t>
            </a:r>
            <a:endParaRPr b="0" lang="es-AR" sz="2200" spc="-1" strike="noStrike">
              <a:latin typeface="Arial"/>
            </a:endParaRPr>
          </a:p>
          <a:p>
            <a:pPr marL="457200" indent="-372960">
              <a:lnSpc>
                <a:spcPct val="150000"/>
              </a:lnSpc>
              <a:buClr>
                <a:srgbClr val="0db7c4"/>
              </a:buClr>
              <a:buFont typeface="Source Sans Pro"/>
              <a:buChar char="▹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Animal Save Argentina</a:t>
            </a:r>
            <a:endParaRPr b="0" lang="es-AR" sz="2200" spc="-1" strike="noStrike">
              <a:latin typeface="Arial"/>
            </a:endParaRPr>
          </a:p>
          <a:p>
            <a:pPr marL="457200" indent="-372960">
              <a:lnSpc>
                <a:spcPct val="150000"/>
              </a:lnSpc>
              <a:buClr>
                <a:srgbClr val="0db7c4"/>
              </a:buClr>
              <a:buFont typeface="Source Sans Pro"/>
              <a:buChar char="▹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El Vegano Cordobés 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22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844560" y="5760"/>
            <a:ext cx="3544560" cy="11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2400" spc="-1" strike="noStrike">
                <a:solidFill>
                  <a:srgbClr val="0db7c4"/>
                </a:solidFill>
                <a:latin typeface="Dosis"/>
                <a:ea typeface="Dosis"/>
              </a:rPr>
              <a:t>FRAMEWORK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844560" y="1537920"/>
            <a:ext cx="5160960" cy="33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2960">
              <a:lnSpc>
                <a:spcPct val="150000"/>
              </a:lnSpc>
              <a:buClr>
                <a:srgbClr val="0db7c4"/>
              </a:buClr>
              <a:buFont typeface="Source Sans Pro"/>
              <a:buChar char="▹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Kress &amp; van Leeuwen (2005)</a:t>
            </a:r>
            <a:endParaRPr b="0" lang="es-AR" sz="2200" spc="-1" strike="noStrike">
              <a:latin typeface="Arial"/>
            </a:endParaRPr>
          </a:p>
          <a:p>
            <a:pPr marL="457200" indent="-372960">
              <a:lnSpc>
                <a:spcPct val="150000"/>
              </a:lnSpc>
              <a:buClr>
                <a:srgbClr val="0db7c4"/>
              </a:buClr>
              <a:buFont typeface="Source Sans Pro"/>
              <a:buChar char="▹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Ekman &amp; Friesen (1978, 1986, 2003)</a:t>
            </a:r>
            <a:endParaRPr b="0" lang="es-AR" sz="2200" spc="-1" strike="noStrike">
              <a:latin typeface="Arial"/>
            </a:endParaRPr>
          </a:p>
          <a:p>
            <a:pPr marL="457200" indent="-372960">
              <a:lnSpc>
                <a:spcPct val="150000"/>
              </a:lnSpc>
              <a:buClr>
                <a:srgbClr val="0db7c4"/>
              </a:buClr>
              <a:buFont typeface="Source Sans Pro"/>
              <a:buChar char="▹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Forte (2020)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2200" spc="-1" strike="noStrike">
              <a:latin typeface="Arial"/>
            </a:endParaRPr>
          </a:p>
        </p:txBody>
      </p:sp>
      <p:pic>
        <p:nvPicPr>
          <p:cNvPr id="299" name="355 Imagen_0" descr=""/>
          <p:cNvPicPr/>
          <p:nvPr/>
        </p:nvPicPr>
        <p:blipFill>
          <a:blip r:embed="rId1"/>
          <a:stretch/>
        </p:blipFill>
        <p:spPr>
          <a:xfrm>
            <a:off x="5741280" y="10080"/>
            <a:ext cx="3611880" cy="5126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844560" y="5760"/>
            <a:ext cx="4550040" cy="11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2400" spc="-1" strike="noStrike">
                <a:solidFill>
                  <a:srgbClr val="0db7c4"/>
                </a:solidFill>
                <a:latin typeface="Dosis"/>
                <a:ea typeface="Dosis"/>
              </a:rPr>
              <a:t>METHODOLOGY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816120" y="1386720"/>
            <a:ext cx="7862040" cy="33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2960">
              <a:lnSpc>
                <a:spcPct val="150000"/>
              </a:lnSpc>
              <a:buClr>
                <a:srgbClr val="0db7c4"/>
              </a:buClr>
              <a:buFont typeface="Source Sans Pro"/>
              <a:buChar char="▹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Interpersonal metafunction</a:t>
            </a:r>
            <a:endParaRPr b="0" lang="es-AR" sz="2200" spc="-1" strike="noStrike">
              <a:latin typeface="Arial"/>
            </a:endParaRPr>
          </a:p>
          <a:p>
            <a:pPr lvl="1" marL="432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Image act and gaze: offer and demand</a:t>
            </a:r>
            <a:endParaRPr b="0" lang="es-AR" sz="2200" spc="-1" strike="noStrike">
              <a:latin typeface="Arial"/>
            </a:endParaRPr>
          </a:p>
          <a:p>
            <a:pPr lvl="1" marL="432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Size of frame and social distance: long/close shot</a:t>
            </a:r>
            <a:endParaRPr b="0" lang="es-AR" sz="2200" spc="-1" strike="noStrike">
              <a:latin typeface="Arial"/>
            </a:endParaRPr>
          </a:p>
          <a:p>
            <a:pPr lvl="1" marL="432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Perspective and the subjective image: up/down</a:t>
            </a:r>
            <a:endParaRPr b="0" lang="es-AR" sz="2200" spc="-1" strike="noStrike">
              <a:latin typeface="Arial"/>
            </a:endParaRPr>
          </a:p>
          <a:p>
            <a:pPr lvl="1" marL="432000" indent="-21492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Modality markers: emotional traces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s-AR" sz="22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844560" y="5760"/>
            <a:ext cx="4550040" cy="11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2400" spc="-1" strike="noStrike">
                <a:solidFill>
                  <a:srgbClr val="0db7c4"/>
                </a:solidFill>
                <a:latin typeface="Dosis"/>
                <a:ea typeface="Dosis"/>
              </a:rPr>
              <a:t>CARRY FREEMAN (2014)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844560" y="1537920"/>
            <a:ext cx="5160960" cy="338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/>
          <a:p>
            <a:pPr marL="457200" indent="-372960">
              <a:lnSpc>
                <a:spcPct val="100000"/>
              </a:lnSpc>
              <a:buClr>
                <a:srgbClr val="0db7c4"/>
              </a:buClr>
              <a:buFont typeface="Source Sans Pro"/>
              <a:buChar char="▹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Pragmatic strategies</a:t>
            </a:r>
            <a:endParaRPr b="0" lang="es-AR" sz="2200" spc="-1" strike="noStrike">
              <a:latin typeface="Arial"/>
            </a:endParaRPr>
          </a:p>
          <a:p>
            <a:pPr marL="457200" indent="-372960">
              <a:lnSpc>
                <a:spcPct val="150000"/>
              </a:lnSpc>
              <a:buClr>
                <a:srgbClr val="0db7c4"/>
              </a:buClr>
              <a:buFont typeface="Source Sans Pro"/>
              <a:buChar char="▹"/>
            </a:pPr>
            <a:r>
              <a:rPr b="0" lang="es-AR" sz="2200" spc="-1" strike="noStrike">
                <a:solidFill>
                  <a:srgbClr val="415665"/>
                </a:solidFill>
                <a:latin typeface="Source Sans Pro"/>
                <a:ea typeface="Source Sans Pro"/>
              </a:rPr>
              <a:t>Radical strategies</a:t>
            </a:r>
            <a:endParaRPr b="0" lang="es-A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s-AR" sz="2200" spc="-1" strike="noStrike">
              <a:latin typeface="Arial"/>
            </a:endParaRPr>
          </a:p>
        </p:txBody>
      </p:sp>
      <p:pic>
        <p:nvPicPr>
          <p:cNvPr id="304" name="Picture 4_1" descr=""/>
          <p:cNvPicPr/>
          <p:nvPr/>
        </p:nvPicPr>
        <p:blipFill>
          <a:blip r:embed="rId1"/>
          <a:stretch/>
        </p:blipFill>
        <p:spPr>
          <a:xfrm>
            <a:off x="6657840" y="1669320"/>
            <a:ext cx="2480040" cy="2498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685800" y="1907640"/>
            <a:ext cx="8090640" cy="103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4000" spc="-1" strike="noStrike">
                <a:solidFill>
                  <a:srgbClr val="ffffff"/>
                </a:solidFill>
                <a:latin typeface="Dosis"/>
                <a:ea typeface="Dosis"/>
              </a:rPr>
              <a:t>2.</a:t>
            </a:r>
            <a:endParaRPr b="0" lang="es-AR" sz="4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s-AR" sz="4000" spc="-1" strike="noStrike">
                <a:solidFill>
                  <a:srgbClr val="ffffff"/>
                </a:solidFill>
                <a:latin typeface="Dosis"/>
                <a:ea typeface="Dosis"/>
              </a:rPr>
              <a:t>ANIMAL LIBRE ARGENTINA</a:t>
            </a:r>
            <a:endParaRPr b="0" lang="es-AR" sz="4000" spc="-1" strike="noStrike"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0" y="3420000"/>
            <a:ext cx="661680" cy="1715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844560" y="5760"/>
            <a:ext cx="6960960" cy="11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b"/>
          <a:p>
            <a:pPr>
              <a:lnSpc>
                <a:spcPct val="100000"/>
              </a:lnSpc>
            </a:pPr>
            <a:r>
              <a:rPr b="0" lang="es-AR" sz="2400" spc="-1" strike="noStrike">
                <a:solidFill>
                  <a:srgbClr val="0db7c4"/>
                </a:solidFill>
                <a:latin typeface="Dosis"/>
                <a:ea typeface="Dosis"/>
              </a:rPr>
              <a:t>ANIMAL LIBRE ARGENTINA</a:t>
            </a:r>
            <a:endParaRPr b="0" lang="es-AR" sz="2400" spc="-1" strike="noStrike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772560" y="1372320"/>
            <a:ext cx="8004240" cy="322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9" name="" descr=""/>
          <p:cNvPicPr/>
          <p:nvPr/>
        </p:nvPicPr>
        <p:blipFill>
          <a:blip r:embed="rId1"/>
          <a:stretch/>
        </p:blipFill>
        <p:spPr>
          <a:xfrm>
            <a:off x="72000" y="1289880"/>
            <a:ext cx="9137520" cy="331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Application>LibreOffice/6.0.7.3$Linux_X86_64 LibreOffice_project/00m0$Build-3</Application>
  <Words>1337</Words>
  <Paragraphs>146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Cynthia Noeli Bruhn</dc:creator>
  <dc:description/>
  <dc:language>es-AR</dc:language>
  <cp:lastModifiedBy/>
  <dcterms:modified xsi:type="dcterms:W3CDTF">2021-04-12T06:23:04Z</dcterms:modified>
  <cp:revision>303</cp:revision>
  <dc:subject/>
  <dc:title>THIS IS YOUR PRESENTATION TITLE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Presentación en pantalla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42</vt:i4>
  </property>
</Properties>
</file>