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60" r:id="rId4"/>
    <p:sldId id="258" r:id="rId5"/>
    <p:sldId id="259" r:id="rId6"/>
    <p:sldId id="264" r:id="rId7"/>
    <p:sldId id="267" r:id="rId8"/>
    <p:sldId id="270" r:id="rId9"/>
    <p:sldId id="265" r:id="rId10"/>
    <p:sldId id="266" r:id="rId11"/>
    <p:sldId id="261" r:id="rId12"/>
    <p:sldId id="268"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xdALOPIM4dmWOEE+zd4Cw==" hashData="y8R53RjMUEXn9fZEGGJEovmrr2YW6iZIFHJ0fz9IeJ3yk7NMOwd5JS8bqMsK5qruaXAO/LjgLpqu3PlYDpX5s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08"/>
  </p:normalViewPr>
  <p:slideViewPr>
    <p:cSldViewPr snapToGrid="0" snapToObjects="1">
      <p:cViewPr>
        <p:scale>
          <a:sx n="113" d="100"/>
          <a:sy n="113" d="100"/>
        </p:scale>
        <p:origin x="424" y="23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F96EF-2BCE-A048-B788-C18BF4714521}"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239130F1-3894-084E-9A62-9E66EF69DAD2}">
      <dgm:prSet phldrT="[Text]" custT="1"/>
      <dgm:spPr/>
      <dgm:t>
        <a:bodyPr/>
        <a:lstStyle/>
        <a:p>
          <a:pPr>
            <a:spcAft>
              <a:spcPts val="0"/>
            </a:spcAft>
          </a:pPr>
          <a:r>
            <a:rPr lang="en-US" sz="2600" b="1" dirty="0"/>
            <a:t>EQUILIBRIUM</a:t>
          </a:r>
        </a:p>
        <a:p>
          <a:pPr>
            <a:spcAft>
              <a:spcPts val="0"/>
            </a:spcAft>
          </a:pPr>
          <a:r>
            <a:rPr lang="en-US" sz="2000" dirty="0"/>
            <a:t>James Wilks as meat eater, UFC fighter, combat trainer</a:t>
          </a:r>
        </a:p>
      </dgm:t>
    </dgm:pt>
    <dgm:pt modelId="{698CCE86-D7CF-7A45-912E-0CEF0BCBDD6A}" type="parTrans" cxnId="{C270A450-A5D5-084A-BE09-D092C5670338}">
      <dgm:prSet/>
      <dgm:spPr/>
      <dgm:t>
        <a:bodyPr/>
        <a:lstStyle/>
        <a:p>
          <a:endParaRPr lang="en-US"/>
        </a:p>
      </dgm:t>
    </dgm:pt>
    <dgm:pt modelId="{46ACAD6B-D867-0540-9C3E-C0A904FBF223}" type="sibTrans" cxnId="{C270A450-A5D5-084A-BE09-D092C5670338}">
      <dgm:prSet/>
      <dgm:spPr/>
      <dgm:t>
        <a:bodyPr/>
        <a:lstStyle/>
        <a:p>
          <a:endParaRPr lang="en-US"/>
        </a:p>
      </dgm:t>
    </dgm:pt>
    <dgm:pt modelId="{C99548AC-71E4-BB4E-9ABC-C7166E77F866}">
      <dgm:prSet phldrT="[Text]" custT="1"/>
      <dgm:spPr/>
      <dgm:t>
        <a:bodyPr/>
        <a:lstStyle/>
        <a:p>
          <a:pPr>
            <a:spcAft>
              <a:spcPts val="0"/>
            </a:spcAft>
          </a:pPr>
          <a:r>
            <a:rPr lang="en-US" sz="2600" b="1" dirty="0"/>
            <a:t>SEPARATION</a:t>
          </a:r>
        </a:p>
        <a:p>
          <a:pPr>
            <a:spcAft>
              <a:spcPts val="0"/>
            </a:spcAft>
          </a:pPr>
          <a:r>
            <a:rPr lang="en-US" sz="1900" dirty="0"/>
            <a:t>James gets injured</a:t>
          </a:r>
        </a:p>
      </dgm:t>
    </dgm:pt>
    <dgm:pt modelId="{71F37F63-D82C-4F43-9D2E-B25B62CE8449}" type="parTrans" cxnId="{710C8C9F-355C-4D46-9564-3EE8DAB34363}">
      <dgm:prSet/>
      <dgm:spPr/>
      <dgm:t>
        <a:bodyPr/>
        <a:lstStyle/>
        <a:p>
          <a:endParaRPr lang="en-US"/>
        </a:p>
      </dgm:t>
    </dgm:pt>
    <dgm:pt modelId="{67DBD20D-7A23-5C48-A716-5BB2D8413824}" type="sibTrans" cxnId="{710C8C9F-355C-4D46-9564-3EE8DAB34363}">
      <dgm:prSet/>
      <dgm:spPr/>
      <dgm:t>
        <a:bodyPr/>
        <a:lstStyle/>
        <a:p>
          <a:endParaRPr lang="en-US"/>
        </a:p>
      </dgm:t>
    </dgm:pt>
    <dgm:pt modelId="{AEF9D28D-04CA-3841-9284-51F57CBF9AD0}">
      <dgm:prSet phldrT="[Text]" custT="1"/>
      <dgm:spPr/>
      <dgm:t>
        <a:bodyPr/>
        <a:lstStyle/>
        <a:p>
          <a:pPr>
            <a:spcAft>
              <a:spcPts val="0"/>
            </a:spcAft>
          </a:pPr>
          <a:r>
            <a:rPr lang="en-US" sz="2600" b="1" dirty="0"/>
            <a:t>CONFLICT</a:t>
          </a:r>
        </a:p>
        <a:p>
          <a:pPr>
            <a:spcAft>
              <a:spcPts val="0"/>
            </a:spcAft>
          </a:pPr>
          <a:r>
            <a:rPr lang="en-US" sz="2000" dirty="0"/>
            <a:t>James needs to heal efficiently</a:t>
          </a:r>
        </a:p>
      </dgm:t>
    </dgm:pt>
    <dgm:pt modelId="{096A4620-3BA3-2C46-BEE2-5D2EE12524B2}" type="parTrans" cxnId="{6FFE8CD2-1376-4949-BAA9-1997B6A638FF}">
      <dgm:prSet/>
      <dgm:spPr/>
      <dgm:t>
        <a:bodyPr/>
        <a:lstStyle/>
        <a:p>
          <a:endParaRPr lang="en-US"/>
        </a:p>
      </dgm:t>
    </dgm:pt>
    <dgm:pt modelId="{9B8E846B-5421-8846-89FF-D9C9C25D6628}" type="sibTrans" cxnId="{6FFE8CD2-1376-4949-BAA9-1997B6A638FF}">
      <dgm:prSet/>
      <dgm:spPr/>
      <dgm:t>
        <a:bodyPr/>
        <a:lstStyle/>
        <a:p>
          <a:endParaRPr lang="en-US"/>
        </a:p>
      </dgm:t>
    </dgm:pt>
    <dgm:pt modelId="{687BC2F9-3F31-4141-A918-FB2766481BB9}">
      <dgm:prSet phldrT="[Text]" custT="1"/>
      <dgm:spPr/>
      <dgm:t>
        <a:bodyPr/>
        <a:lstStyle/>
        <a:p>
          <a:pPr>
            <a:spcAft>
              <a:spcPts val="0"/>
            </a:spcAft>
          </a:pPr>
          <a:r>
            <a:rPr lang="en-US" sz="2600" b="1" dirty="0"/>
            <a:t>INITIATION</a:t>
          </a:r>
        </a:p>
        <a:p>
          <a:pPr>
            <a:spcAft>
              <a:spcPts val="0"/>
            </a:spcAft>
          </a:pPr>
          <a:r>
            <a:rPr lang="en-US" sz="1900" dirty="0"/>
            <a:t>James discovers vegan benefits</a:t>
          </a:r>
        </a:p>
      </dgm:t>
    </dgm:pt>
    <dgm:pt modelId="{E5159CCD-B0FC-994F-8128-1D8750229AB1}" type="parTrans" cxnId="{5CE44016-1794-B549-853B-FBC9F2979571}">
      <dgm:prSet/>
      <dgm:spPr/>
      <dgm:t>
        <a:bodyPr/>
        <a:lstStyle/>
        <a:p>
          <a:endParaRPr lang="en-US"/>
        </a:p>
      </dgm:t>
    </dgm:pt>
    <dgm:pt modelId="{FC2794BF-FF69-C845-ACF5-67CF06118BA3}" type="sibTrans" cxnId="{5CE44016-1794-B549-853B-FBC9F2979571}">
      <dgm:prSet/>
      <dgm:spPr/>
      <dgm:t>
        <a:bodyPr/>
        <a:lstStyle/>
        <a:p>
          <a:endParaRPr lang="en-US"/>
        </a:p>
      </dgm:t>
    </dgm:pt>
    <dgm:pt modelId="{AC062314-101B-284B-8338-C5A98E093B5D}">
      <dgm:prSet phldrT="[Text]" custT="1"/>
      <dgm:spPr/>
      <dgm:t>
        <a:bodyPr/>
        <a:lstStyle/>
        <a:p>
          <a:pPr>
            <a:spcAft>
              <a:spcPts val="0"/>
            </a:spcAft>
          </a:pPr>
          <a:r>
            <a:rPr lang="en-US" sz="2600" b="1" dirty="0"/>
            <a:t>NEW EQUILIBRIUM</a:t>
          </a:r>
        </a:p>
        <a:p>
          <a:pPr>
            <a:spcAft>
              <a:spcPts val="0"/>
            </a:spcAft>
          </a:pPr>
          <a:r>
            <a:rPr lang="en-US" sz="2000" dirty="0"/>
            <a:t>James as vegan, healed</a:t>
          </a:r>
        </a:p>
      </dgm:t>
    </dgm:pt>
    <dgm:pt modelId="{046E6767-AD5E-1E4B-A47C-66D2A5BB38C5}" type="sibTrans" cxnId="{733E4809-DB84-BA4A-B593-5ED9DFBA90D8}">
      <dgm:prSet/>
      <dgm:spPr/>
      <dgm:t>
        <a:bodyPr/>
        <a:lstStyle/>
        <a:p>
          <a:endParaRPr lang="en-US"/>
        </a:p>
      </dgm:t>
    </dgm:pt>
    <dgm:pt modelId="{3F40222C-88B2-E640-B035-693894B52217}" type="parTrans" cxnId="{733E4809-DB84-BA4A-B593-5ED9DFBA90D8}">
      <dgm:prSet/>
      <dgm:spPr/>
      <dgm:t>
        <a:bodyPr/>
        <a:lstStyle/>
        <a:p>
          <a:endParaRPr lang="en-US"/>
        </a:p>
      </dgm:t>
    </dgm:pt>
    <dgm:pt modelId="{58AEF465-DAC9-0947-895E-194B211204A6}">
      <dgm:prSet phldrT="[Text]" custT="1"/>
      <dgm:spPr/>
      <dgm:t>
        <a:bodyPr/>
        <a:lstStyle/>
        <a:p>
          <a:pPr>
            <a:spcAft>
              <a:spcPts val="0"/>
            </a:spcAft>
          </a:pPr>
          <a:r>
            <a:rPr lang="en-US" sz="2600" b="1" dirty="0"/>
            <a:t>RETURN</a:t>
          </a:r>
        </a:p>
        <a:p>
          <a:pPr>
            <a:spcAft>
              <a:spcPts val="0"/>
            </a:spcAft>
          </a:pPr>
          <a:r>
            <a:rPr lang="en-US" sz="1900" dirty="0"/>
            <a:t>James shares his vegan wisdom</a:t>
          </a:r>
        </a:p>
      </dgm:t>
    </dgm:pt>
    <dgm:pt modelId="{31F04411-BF7A-AC48-8243-8327F50C2C89}" type="sibTrans" cxnId="{82A27B9F-3D13-CD43-A87B-77CE7B452338}">
      <dgm:prSet/>
      <dgm:spPr/>
      <dgm:t>
        <a:bodyPr/>
        <a:lstStyle/>
        <a:p>
          <a:endParaRPr lang="en-US"/>
        </a:p>
      </dgm:t>
    </dgm:pt>
    <dgm:pt modelId="{46B68DD8-C8E8-A245-8F26-D45DB9571EE2}" type="parTrans" cxnId="{82A27B9F-3D13-CD43-A87B-77CE7B452338}">
      <dgm:prSet/>
      <dgm:spPr/>
      <dgm:t>
        <a:bodyPr/>
        <a:lstStyle/>
        <a:p>
          <a:endParaRPr lang="en-US"/>
        </a:p>
      </dgm:t>
    </dgm:pt>
    <dgm:pt modelId="{928893FE-368E-4640-8CB5-377FB0E2AFA7}" type="pres">
      <dgm:prSet presAssocID="{453F96EF-2BCE-A048-B788-C18BF4714521}" presName="Name0" presStyleCnt="0">
        <dgm:presLayoutVars>
          <dgm:chPref val="3"/>
          <dgm:dir/>
          <dgm:animLvl val="lvl"/>
          <dgm:resizeHandles/>
        </dgm:presLayoutVars>
      </dgm:prSet>
      <dgm:spPr/>
    </dgm:pt>
    <dgm:pt modelId="{9F308D49-A370-1940-9BE6-8EFF6E0B998C}" type="pres">
      <dgm:prSet presAssocID="{239130F1-3894-084E-9A62-9E66EF69DAD2}" presName="horFlow" presStyleCnt="0"/>
      <dgm:spPr/>
    </dgm:pt>
    <dgm:pt modelId="{830BE260-8190-F44A-B2D9-700D17A1D0B9}" type="pres">
      <dgm:prSet presAssocID="{239130F1-3894-084E-9A62-9E66EF69DAD2}" presName="bigChev" presStyleLbl="node1" presStyleIdx="0" presStyleCnt="3"/>
      <dgm:spPr/>
    </dgm:pt>
    <dgm:pt modelId="{CB20C2B4-5B0C-314F-AAE1-1E9AB9BF54E2}" type="pres">
      <dgm:prSet presAssocID="{71F37F63-D82C-4F43-9D2E-B25B62CE8449}" presName="parTrans" presStyleCnt="0"/>
      <dgm:spPr/>
    </dgm:pt>
    <dgm:pt modelId="{496B1F86-9036-BD4E-9F9A-E86A41779F9C}" type="pres">
      <dgm:prSet presAssocID="{C99548AC-71E4-BB4E-9ABC-C7166E77F866}" presName="node" presStyleLbl="alignAccFollowNode1" presStyleIdx="0" presStyleCnt="3">
        <dgm:presLayoutVars>
          <dgm:bulletEnabled val="1"/>
        </dgm:presLayoutVars>
      </dgm:prSet>
      <dgm:spPr/>
    </dgm:pt>
    <dgm:pt modelId="{C7E823CE-792D-E949-9BEB-67AA6B5E5CBC}" type="pres">
      <dgm:prSet presAssocID="{239130F1-3894-084E-9A62-9E66EF69DAD2}" presName="vSp" presStyleCnt="0"/>
      <dgm:spPr/>
    </dgm:pt>
    <dgm:pt modelId="{908817A2-7524-3347-B9C7-37FEED6C1116}" type="pres">
      <dgm:prSet presAssocID="{AEF9D28D-04CA-3841-9284-51F57CBF9AD0}" presName="horFlow" presStyleCnt="0"/>
      <dgm:spPr/>
    </dgm:pt>
    <dgm:pt modelId="{DD9BE99B-FF59-1448-8AF6-F1566E828346}" type="pres">
      <dgm:prSet presAssocID="{AEF9D28D-04CA-3841-9284-51F57CBF9AD0}" presName="bigChev" presStyleLbl="node1" presStyleIdx="1" presStyleCnt="3"/>
      <dgm:spPr/>
    </dgm:pt>
    <dgm:pt modelId="{AA6A5CBB-BDFE-BA4C-B755-AB7DAD05508C}" type="pres">
      <dgm:prSet presAssocID="{E5159CCD-B0FC-994F-8128-1D8750229AB1}" presName="parTrans" presStyleCnt="0"/>
      <dgm:spPr/>
    </dgm:pt>
    <dgm:pt modelId="{E418A487-7D8D-EE4F-8294-6D051B9D1033}" type="pres">
      <dgm:prSet presAssocID="{687BC2F9-3F31-4141-A918-FB2766481BB9}" presName="node" presStyleLbl="alignAccFollowNode1" presStyleIdx="1" presStyleCnt="3">
        <dgm:presLayoutVars>
          <dgm:bulletEnabled val="1"/>
        </dgm:presLayoutVars>
      </dgm:prSet>
      <dgm:spPr/>
    </dgm:pt>
    <dgm:pt modelId="{812D57FA-4560-1245-82D5-0EE323AB35A1}" type="pres">
      <dgm:prSet presAssocID="{AEF9D28D-04CA-3841-9284-51F57CBF9AD0}" presName="vSp" presStyleCnt="0"/>
      <dgm:spPr/>
    </dgm:pt>
    <dgm:pt modelId="{97EE18F9-52B5-D44E-8AA2-068A64835FE4}" type="pres">
      <dgm:prSet presAssocID="{AC062314-101B-284B-8338-C5A98E093B5D}" presName="horFlow" presStyleCnt="0"/>
      <dgm:spPr/>
    </dgm:pt>
    <dgm:pt modelId="{8D5E54A9-F587-5943-96F1-DF9CFDB7FD1D}" type="pres">
      <dgm:prSet presAssocID="{AC062314-101B-284B-8338-C5A98E093B5D}" presName="bigChev" presStyleLbl="node1" presStyleIdx="2" presStyleCnt="3"/>
      <dgm:spPr/>
    </dgm:pt>
    <dgm:pt modelId="{107D8025-C9BF-454B-9AC6-0C9E75440D0C}" type="pres">
      <dgm:prSet presAssocID="{46B68DD8-C8E8-A245-8F26-D45DB9571EE2}" presName="parTrans" presStyleCnt="0"/>
      <dgm:spPr/>
    </dgm:pt>
    <dgm:pt modelId="{4B94EFF2-F9FF-EB40-B629-C2DEC8674CE2}" type="pres">
      <dgm:prSet presAssocID="{58AEF465-DAC9-0947-895E-194B211204A6}" presName="node" presStyleLbl="alignAccFollowNode1" presStyleIdx="2" presStyleCnt="3">
        <dgm:presLayoutVars>
          <dgm:bulletEnabled val="1"/>
        </dgm:presLayoutVars>
      </dgm:prSet>
      <dgm:spPr/>
    </dgm:pt>
  </dgm:ptLst>
  <dgm:cxnLst>
    <dgm:cxn modelId="{733E4809-DB84-BA4A-B593-5ED9DFBA90D8}" srcId="{453F96EF-2BCE-A048-B788-C18BF4714521}" destId="{AC062314-101B-284B-8338-C5A98E093B5D}" srcOrd="2" destOrd="0" parTransId="{3F40222C-88B2-E640-B035-693894B52217}" sibTransId="{046E6767-AD5E-1E4B-A47C-66D2A5BB38C5}"/>
    <dgm:cxn modelId="{5CE44016-1794-B549-853B-FBC9F2979571}" srcId="{AEF9D28D-04CA-3841-9284-51F57CBF9AD0}" destId="{687BC2F9-3F31-4141-A918-FB2766481BB9}" srcOrd="0" destOrd="0" parTransId="{E5159CCD-B0FC-994F-8128-1D8750229AB1}" sibTransId="{FC2794BF-FF69-C845-ACF5-67CF06118BA3}"/>
    <dgm:cxn modelId="{1147961D-996F-234C-8768-C660FC99E0F5}" type="presOf" srcId="{239130F1-3894-084E-9A62-9E66EF69DAD2}" destId="{830BE260-8190-F44A-B2D9-700D17A1D0B9}" srcOrd="0" destOrd="0" presId="urn:microsoft.com/office/officeart/2005/8/layout/lProcess3"/>
    <dgm:cxn modelId="{1DA7FF22-B88A-3A4A-8C27-68051FB9BDDC}" type="presOf" srcId="{AC062314-101B-284B-8338-C5A98E093B5D}" destId="{8D5E54A9-F587-5943-96F1-DF9CFDB7FD1D}" srcOrd="0" destOrd="0" presId="urn:microsoft.com/office/officeart/2005/8/layout/lProcess3"/>
    <dgm:cxn modelId="{29728A2A-760C-8841-828A-CB1A63A7BE3F}" type="presOf" srcId="{AEF9D28D-04CA-3841-9284-51F57CBF9AD0}" destId="{DD9BE99B-FF59-1448-8AF6-F1566E828346}" srcOrd="0" destOrd="0" presId="urn:microsoft.com/office/officeart/2005/8/layout/lProcess3"/>
    <dgm:cxn modelId="{C270A450-A5D5-084A-BE09-D092C5670338}" srcId="{453F96EF-2BCE-A048-B788-C18BF4714521}" destId="{239130F1-3894-084E-9A62-9E66EF69DAD2}" srcOrd="0" destOrd="0" parTransId="{698CCE86-D7CF-7A45-912E-0CEF0BCBDD6A}" sibTransId="{46ACAD6B-D867-0540-9C3E-C0A904FBF223}"/>
    <dgm:cxn modelId="{A1816551-F40E-0C40-A700-694166336B22}" type="presOf" srcId="{687BC2F9-3F31-4141-A918-FB2766481BB9}" destId="{E418A487-7D8D-EE4F-8294-6D051B9D1033}" srcOrd="0" destOrd="0" presId="urn:microsoft.com/office/officeart/2005/8/layout/lProcess3"/>
    <dgm:cxn modelId="{59657F5D-6EF5-804D-935B-E1A7B3DFEF4E}" type="presOf" srcId="{C99548AC-71E4-BB4E-9ABC-C7166E77F866}" destId="{496B1F86-9036-BD4E-9F9A-E86A41779F9C}" srcOrd="0" destOrd="0" presId="urn:microsoft.com/office/officeart/2005/8/layout/lProcess3"/>
    <dgm:cxn modelId="{28729988-5639-1E4F-B345-148EAABA78B2}" type="presOf" srcId="{58AEF465-DAC9-0947-895E-194B211204A6}" destId="{4B94EFF2-F9FF-EB40-B629-C2DEC8674CE2}" srcOrd="0" destOrd="0" presId="urn:microsoft.com/office/officeart/2005/8/layout/lProcess3"/>
    <dgm:cxn modelId="{82A27B9F-3D13-CD43-A87B-77CE7B452338}" srcId="{AC062314-101B-284B-8338-C5A98E093B5D}" destId="{58AEF465-DAC9-0947-895E-194B211204A6}" srcOrd="0" destOrd="0" parTransId="{46B68DD8-C8E8-A245-8F26-D45DB9571EE2}" sibTransId="{31F04411-BF7A-AC48-8243-8327F50C2C89}"/>
    <dgm:cxn modelId="{710C8C9F-355C-4D46-9564-3EE8DAB34363}" srcId="{239130F1-3894-084E-9A62-9E66EF69DAD2}" destId="{C99548AC-71E4-BB4E-9ABC-C7166E77F866}" srcOrd="0" destOrd="0" parTransId="{71F37F63-D82C-4F43-9D2E-B25B62CE8449}" sibTransId="{67DBD20D-7A23-5C48-A716-5BB2D8413824}"/>
    <dgm:cxn modelId="{6FFE8CD2-1376-4949-BAA9-1997B6A638FF}" srcId="{453F96EF-2BCE-A048-B788-C18BF4714521}" destId="{AEF9D28D-04CA-3841-9284-51F57CBF9AD0}" srcOrd="1" destOrd="0" parTransId="{096A4620-3BA3-2C46-BEE2-5D2EE12524B2}" sibTransId="{9B8E846B-5421-8846-89FF-D9C9C25D6628}"/>
    <dgm:cxn modelId="{493F94E2-BBD7-AF45-B97E-A2ED24713417}" type="presOf" srcId="{453F96EF-2BCE-A048-B788-C18BF4714521}" destId="{928893FE-368E-4640-8CB5-377FB0E2AFA7}" srcOrd="0" destOrd="0" presId="urn:microsoft.com/office/officeart/2005/8/layout/lProcess3"/>
    <dgm:cxn modelId="{02C39EBA-254F-4C4D-9C27-193663C8E797}" type="presParOf" srcId="{928893FE-368E-4640-8CB5-377FB0E2AFA7}" destId="{9F308D49-A370-1940-9BE6-8EFF6E0B998C}" srcOrd="0" destOrd="0" presId="urn:microsoft.com/office/officeart/2005/8/layout/lProcess3"/>
    <dgm:cxn modelId="{F4FA1E20-1438-B947-A168-DD78BEEA9B54}" type="presParOf" srcId="{9F308D49-A370-1940-9BE6-8EFF6E0B998C}" destId="{830BE260-8190-F44A-B2D9-700D17A1D0B9}" srcOrd="0" destOrd="0" presId="urn:microsoft.com/office/officeart/2005/8/layout/lProcess3"/>
    <dgm:cxn modelId="{3EDFAFCE-EC8E-BF42-AFB9-F4CD755AEC3E}" type="presParOf" srcId="{9F308D49-A370-1940-9BE6-8EFF6E0B998C}" destId="{CB20C2B4-5B0C-314F-AAE1-1E9AB9BF54E2}" srcOrd="1" destOrd="0" presId="urn:microsoft.com/office/officeart/2005/8/layout/lProcess3"/>
    <dgm:cxn modelId="{91419C57-10BE-234C-A492-CB963039660C}" type="presParOf" srcId="{9F308D49-A370-1940-9BE6-8EFF6E0B998C}" destId="{496B1F86-9036-BD4E-9F9A-E86A41779F9C}" srcOrd="2" destOrd="0" presId="urn:microsoft.com/office/officeart/2005/8/layout/lProcess3"/>
    <dgm:cxn modelId="{31595D50-E9E0-E34B-9736-DAEFE7676FA5}" type="presParOf" srcId="{928893FE-368E-4640-8CB5-377FB0E2AFA7}" destId="{C7E823CE-792D-E949-9BEB-67AA6B5E5CBC}" srcOrd="1" destOrd="0" presId="urn:microsoft.com/office/officeart/2005/8/layout/lProcess3"/>
    <dgm:cxn modelId="{CCEDE020-63F5-F040-A75C-B55E2ECC35F4}" type="presParOf" srcId="{928893FE-368E-4640-8CB5-377FB0E2AFA7}" destId="{908817A2-7524-3347-B9C7-37FEED6C1116}" srcOrd="2" destOrd="0" presId="urn:microsoft.com/office/officeart/2005/8/layout/lProcess3"/>
    <dgm:cxn modelId="{26F12E19-52D4-A74A-8033-3E9B5C738AFA}" type="presParOf" srcId="{908817A2-7524-3347-B9C7-37FEED6C1116}" destId="{DD9BE99B-FF59-1448-8AF6-F1566E828346}" srcOrd="0" destOrd="0" presId="urn:microsoft.com/office/officeart/2005/8/layout/lProcess3"/>
    <dgm:cxn modelId="{49CEF716-DF22-DE43-9094-2413F74F314E}" type="presParOf" srcId="{908817A2-7524-3347-B9C7-37FEED6C1116}" destId="{AA6A5CBB-BDFE-BA4C-B755-AB7DAD05508C}" srcOrd="1" destOrd="0" presId="urn:microsoft.com/office/officeart/2005/8/layout/lProcess3"/>
    <dgm:cxn modelId="{63E89BB9-453C-3C44-8587-3D37004D9042}" type="presParOf" srcId="{908817A2-7524-3347-B9C7-37FEED6C1116}" destId="{E418A487-7D8D-EE4F-8294-6D051B9D1033}" srcOrd="2" destOrd="0" presId="urn:microsoft.com/office/officeart/2005/8/layout/lProcess3"/>
    <dgm:cxn modelId="{3D3C2114-4DFA-0344-8F62-297C7D595C52}" type="presParOf" srcId="{928893FE-368E-4640-8CB5-377FB0E2AFA7}" destId="{812D57FA-4560-1245-82D5-0EE323AB35A1}" srcOrd="3" destOrd="0" presId="urn:microsoft.com/office/officeart/2005/8/layout/lProcess3"/>
    <dgm:cxn modelId="{4796A12A-045C-994D-A8BA-18DF726F6F60}" type="presParOf" srcId="{928893FE-368E-4640-8CB5-377FB0E2AFA7}" destId="{97EE18F9-52B5-D44E-8AA2-068A64835FE4}" srcOrd="4" destOrd="0" presId="urn:microsoft.com/office/officeart/2005/8/layout/lProcess3"/>
    <dgm:cxn modelId="{C5927818-5AA4-6846-BDD1-FCC42D3E42DF}" type="presParOf" srcId="{97EE18F9-52B5-D44E-8AA2-068A64835FE4}" destId="{8D5E54A9-F587-5943-96F1-DF9CFDB7FD1D}" srcOrd="0" destOrd="0" presId="urn:microsoft.com/office/officeart/2005/8/layout/lProcess3"/>
    <dgm:cxn modelId="{DE107EBF-69F5-5A44-95D5-CE11EEBB7BA1}" type="presParOf" srcId="{97EE18F9-52B5-D44E-8AA2-068A64835FE4}" destId="{107D8025-C9BF-454B-9AC6-0C9E75440D0C}" srcOrd="1" destOrd="0" presId="urn:microsoft.com/office/officeart/2005/8/layout/lProcess3"/>
    <dgm:cxn modelId="{C2443D7A-F08D-3C46-B1D3-A8694AA9EB62}" type="presParOf" srcId="{97EE18F9-52B5-D44E-8AA2-068A64835FE4}" destId="{4B94EFF2-F9FF-EB40-B629-C2DEC8674CE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F96EF-2BCE-A048-B788-C18BF4714521}"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C99548AC-71E4-BB4E-9ABC-C7166E77F866}">
      <dgm:prSet phldrT="[Text]" custT="1"/>
      <dgm:spPr/>
      <dgm:t>
        <a:bodyPr/>
        <a:lstStyle/>
        <a:p>
          <a:pPr>
            <a:spcAft>
              <a:spcPts val="0"/>
            </a:spcAft>
          </a:pPr>
          <a:r>
            <a:rPr lang="en-US" sz="2600" b="1" dirty="0">
              <a:solidFill>
                <a:schemeClr val="bg1"/>
              </a:solidFill>
            </a:rPr>
            <a:t>SEPARATION</a:t>
          </a:r>
        </a:p>
        <a:p>
          <a:pPr>
            <a:spcAft>
              <a:spcPts val="0"/>
            </a:spcAft>
          </a:pPr>
          <a:r>
            <a:rPr lang="en-US" sz="1900" dirty="0">
              <a:solidFill>
                <a:schemeClr val="bg1"/>
              </a:solidFill>
            </a:rPr>
            <a:t>James gets injured</a:t>
          </a:r>
        </a:p>
      </dgm:t>
    </dgm:pt>
    <dgm:pt modelId="{71F37F63-D82C-4F43-9D2E-B25B62CE8449}" type="parTrans" cxnId="{710C8C9F-355C-4D46-9564-3EE8DAB34363}">
      <dgm:prSet/>
      <dgm:spPr/>
      <dgm:t>
        <a:bodyPr/>
        <a:lstStyle/>
        <a:p>
          <a:endParaRPr lang="en-US"/>
        </a:p>
      </dgm:t>
    </dgm:pt>
    <dgm:pt modelId="{67DBD20D-7A23-5C48-A716-5BB2D8413824}" type="sibTrans" cxnId="{710C8C9F-355C-4D46-9564-3EE8DAB34363}">
      <dgm:prSet/>
      <dgm:spPr/>
      <dgm:t>
        <a:bodyPr/>
        <a:lstStyle/>
        <a:p>
          <a:endParaRPr lang="en-US"/>
        </a:p>
      </dgm:t>
    </dgm:pt>
    <dgm:pt modelId="{AEF9D28D-04CA-3841-9284-51F57CBF9AD0}">
      <dgm:prSet phldrT="[Text]" custT="1"/>
      <dgm:spPr>
        <a:solidFill>
          <a:schemeClr val="accent1">
            <a:lumMod val="20000"/>
            <a:lumOff val="80000"/>
          </a:schemeClr>
        </a:solidFill>
      </dgm:spPr>
      <dgm:t>
        <a:bodyPr/>
        <a:lstStyle/>
        <a:p>
          <a:pPr>
            <a:spcAft>
              <a:spcPts val="0"/>
            </a:spcAft>
          </a:pPr>
          <a:r>
            <a:rPr lang="en-US" sz="2600" b="1" dirty="0"/>
            <a:t>CONFLICT</a:t>
          </a:r>
        </a:p>
        <a:p>
          <a:pPr>
            <a:spcAft>
              <a:spcPts val="0"/>
            </a:spcAft>
          </a:pPr>
          <a:r>
            <a:rPr lang="en-US" sz="2000" dirty="0"/>
            <a:t>James needs to heal efficiently</a:t>
          </a:r>
        </a:p>
      </dgm:t>
    </dgm:pt>
    <dgm:pt modelId="{096A4620-3BA3-2C46-BEE2-5D2EE12524B2}" type="parTrans" cxnId="{6FFE8CD2-1376-4949-BAA9-1997B6A638FF}">
      <dgm:prSet/>
      <dgm:spPr/>
      <dgm:t>
        <a:bodyPr/>
        <a:lstStyle/>
        <a:p>
          <a:endParaRPr lang="en-US"/>
        </a:p>
      </dgm:t>
    </dgm:pt>
    <dgm:pt modelId="{9B8E846B-5421-8846-89FF-D9C9C25D6628}" type="sibTrans" cxnId="{6FFE8CD2-1376-4949-BAA9-1997B6A638FF}">
      <dgm:prSet/>
      <dgm:spPr/>
      <dgm:t>
        <a:bodyPr/>
        <a:lstStyle/>
        <a:p>
          <a:endParaRPr lang="en-US"/>
        </a:p>
      </dgm:t>
    </dgm:pt>
    <dgm:pt modelId="{687BC2F9-3F31-4141-A918-FB2766481BB9}">
      <dgm:prSet phldrT="[Text]" custT="1"/>
      <dgm:spPr/>
      <dgm:t>
        <a:bodyPr/>
        <a:lstStyle/>
        <a:p>
          <a:pPr>
            <a:spcAft>
              <a:spcPts val="0"/>
            </a:spcAft>
          </a:pPr>
          <a:r>
            <a:rPr lang="en-US" sz="2600" b="1" dirty="0">
              <a:solidFill>
                <a:schemeClr val="bg1"/>
              </a:solidFill>
            </a:rPr>
            <a:t>INITIATION</a:t>
          </a:r>
        </a:p>
        <a:p>
          <a:pPr>
            <a:spcAft>
              <a:spcPts val="0"/>
            </a:spcAft>
          </a:pPr>
          <a:r>
            <a:rPr lang="en-US" sz="1900" dirty="0">
              <a:solidFill>
                <a:schemeClr val="bg1"/>
              </a:solidFill>
            </a:rPr>
            <a:t>James discovers vegan benefits</a:t>
          </a:r>
        </a:p>
      </dgm:t>
    </dgm:pt>
    <dgm:pt modelId="{E5159CCD-B0FC-994F-8128-1D8750229AB1}" type="parTrans" cxnId="{5CE44016-1794-B549-853B-FBC9F2979571}">
      <dgm:prSet/>
      <dgm:spPr/>
      <dgm:t>
        <a:bodyPr/>
        <a:lstStyle/>
        <a:p>
          <a:endParaRPr lang="en-US"/>
        </a:p>
      </dgm:t>
    </dgm:pt>
    <dgm:pt modelId="{FC2794BF-FF69-C845-ACF5-67CF06118BA3}" type="sibTrans" cxnId="{5CE44016-1794-B549-853B-FBC9F2979571}">
      <dgm:prSet/>
      <dgm:spPr/>
      <dgm:t>
        <a:bodyPr/>
        <a:lstStyle/>
        <a:p>
          <a:endParaRPr lang="en-US"/>
        </a:p>
      </dgm:t>
    </dgm:pt>
    <dgm:pt modelId="{AC062314-101B-284B-8338-C5A98E093B5D}">
      <dgm:prSet phldrT="[Text]" custT="1"/>
      <dgm:spPr>
        <a:solidFill>
          <a:schemeClr val="accent1"/>
        </a:solidFill>
      </dgm:spPr>
      <dgm:t>
        <a:bodyPr/>
        <a:lstStyle/>
        <a:p>
          <a:pPr>
            <a:spcAft>
              <a:spcPts val="0"/>
            </a:spcAft>
          </a:pPr>
          <a:r>
            <a:rPr lang="en-US" sz="2600" b="1" dirty="0"/>
            <a:t>NEW EQUILIBRIUM</a:t>
          </a:r>
        </a:p>
        <a:p>
          <a:pPr>
            <a:spcAft>
              <a:spcPts val="0"/>
            </a:spcAft>
          </a:pPr>
          <a:r>
            <a:rPr lang="en-US" sz="2000" dirty="0"/>
            <a:t>James as vegan, healed</a:t>
          </a:r>
        </a:p>
      </dgm:t>
    </dgm:pt>
    <dgm:pt modelId="{046E6767-AD5E-1E4B-A47C-66D2A5BB38C5}" type="sibTrans" cxnId="{733E4809-DB84-BA4A-B593-5ED9DFBA90D8}">
      <dgm:prSet/>
      <dgm:spPr/>
      <dgm:t>
        <a:bodyPr/>
        <a:lstStyle/>
        <a:p>
          <a:endParaRPr lang="en-US"/>
        </a:p>
      </dgm:t>
    </dgm:pt>
    <dgm:pt modelId="{3F40222C-88B2-E640-B035-693894B52217}" type="parTrans" cxnId="{733E4809-DB84-BA4A-B593-5ED9DFBA90D8}">
      <dgm:prSet/>
      <dgm:spPr/>
      <dgm:t>
        <a:bodyPr/>
        <a:lstStyle/>
        <a:p>
          <a:endParaRPr lang="en-US"/>
        </a:p>
      </dgm:t>
    </dgm:pt>
    <dgm:pt modelId="{58AEF465-DAC9-0947-895E-194B211204A6}">
      <dgm:prSet phldrT="[Text]" custT="1"/>
      <dgm:spPr/>
      <dgm:t>
        <a:bodyPr/>
        <a:lstStyle/>
        <a:p>
          <a:pPr>
            <a:spcAft>
              <a:spcPts val="0"/>
            </a:spcAft>
          </a:pPr>
          <a:r>
            <a:rPr lang="en-US" sz="2600" b="1" dirty="0"/>
            <a:t>RETURN</a:t>
          </a:r>
        </a:p>
        <a:p>
          <a:pPr>
            <a:spcAft>
              <a:spcPts val="0"/>
            </a:spcAft>
          </a:pPr>
          <a:r>
            <a:rPr lang="en-US" sz="1900" dirty="0"/>
            <a:t>James shares his vegan wisdom</a:t>
          </a:r>
        </a:p>
      </dgm:t>
    </dgm:pt>
    <dgm:pt modelId="{31F04411-BF7A-AC48-8243-8327F50C2C89}" type="sibTrans" cxnId="{82A27B9F-3D13-CD43-A87B-77CE7B452338}">
      <dgm:prSet/>
      <dgm:spPr/>
      <dgm:t>
        <a:bodyPr/>
        <a:lstStyle/>
        <a:p>
          <a:endParaRPr lang="en-US"/>
        </a:p>
      </dgm:t>
    </dgm:pt>
    <dgm:pt modelId="{46B68DD8-C8E8-A245-8F26-D45DB9571EE2}" type="parTrans" cxnId="{82A27B9F-3D13-CD43-A87B-77CE7B452338}">
      <dgm:prSet/>
      <dgm:spPr/>
      <dgm:t>
        <a:bodyPr/>
        <a:lstStyle/>
        <a:p>
          <a:endParaRPr lang="en-US"/>
        </a:p>
      </dgm:t>
    </dgm:pt>
    <dgm:pt modelId="{239130F1-3894-084E-9A62-9E66EF69DAD2}">
      <dgm:prSet phldrT="[Text]" custT="1"/>
      <dgm:spPr>
        <a:solidFill>
          <a:schemeClr val="accent1">
            <a:lumMod val="20000"/>
            <a:lumOff val="80000"/>
          </a:schemeClr>
        </a:solidFill>
      </dgm:spPr>
      <dgm:t>
        <a:bodyPr/>
        <a:lstStyle/>
        <a:p>
          <a:pPr>
            <a:spcAft>
              <a:spcPts val="0"/>
            </a:spcAft>
          </a:pPr>
          <a:r>
            <a:rPr lang="en-US" sz="2600" b="1" dirty="0"/>
            <a:t>EQUILIBRIUM</a:t>
          </a:r>
        </a:p>
        <a:p>
          <a:pPr>
            <a:spcAft>
              <a:spcPts val="0"/>
            </a:spcAft>
          </a:pPr>
          <a:r>
            <a:rPr lang="en-US" sz="2000" dirty="0"/>
            <a:t>James Wilks as meat eater, UFC fighter, combat trainer</a:t>
          </a:r>
        </a:p>
      </dgm:t>
    </dgm:pt>
    <dgm:pt modelId="{46ACAD6B-D867-0540-9C3E-C0A904FBF223}" type="sibTrans" cxnId="{C270A450-A5D5-084A-BE09-D092C5670338}">
      <dgm:prSet/>
      <dgm:spPr/>
      <dgm:t>
        <a:bodyPr/>
        <a:lstStyle/>
        <a:p>
          <a:endParaRPr lang="en-US"/>
        </a:p>
      </dgm:t>
    </dgm:pt>
    <dgm:pt modelId="{698CCE86-D7CF-7A45-912E-0CEF0BCBDD6A}" type="parTrans" cxnId="{C270A450-A5D5-084A-BE09-D092C5670338}">
      <dgm:prSet/>
      <dgm:spPr/>
      <dgm:t>
        <a:bodyPr/>
        <a:lstStyle/>
        <a:p>
          <a:endParaRPr lang="en-US"/>
        </a:p>
      </dgm:t>
    </dgm:pt>
    <dgm:pt modelId="{928893FE-368E-4640-8CB5-377FB0E2AFA7}" type="pres">
      <dgm:prSet presAssocID="{453F96EF-2BCE-A048-B788-C18BF4714521}" presName="Name0" presStyleCnt="0">
        <dgm:presLayoutVars>
          <dgm:chPref val="3"/>
          <dgm:dir/>
          <dgm:animLvl val="lvl"/>
          <dgm:resizeHandles/>
        </dgm:presLayoutVars>
      </dgm:prSet>
      <dgm:spPr/>
    </dgm:pt>
    <dgm:pt modelId="{9F308D49-A370-1940-9BE6-8EFF6E0B998C}" type="pres">
      <dgm:prSet presAssocID="{239130F1-3894-084E-9A62-9E66EF69DAD2}" presName="horFlow" presStyleCnt="0"/>
      <dgm:spPr/>
    </dgm:pt>
    <dgm:pt modelId="{830BE260-8190-F44A-B2D9-700D17A1D0B9}" type="pres">
      <dgm:prSet presAssocID="{239130F1-3894-084E-9A62-9E66EF69DAD2}" presName="bigChev" presStyleLbl="node1" presStyleIdx="0" presStyleCnt="3"/>
      <dgm:spPr/>
    </dgm:pt>
    <dgm:pt modelId="{CB20C2B4-5B0C-314F-AAE1-1E9AB9BF54E2}" type="pres">
      <dgm:prSet presAssocID="{71F37F63-D82C-4F43-9D2E-B25B62CE8449}" presName="parTrans" presStyleCnt="0"/>
      <dgm:spPr/>
    </dgm:pt>
    <dgm:pt modelId="{496B1F86-9036-BD4E-9F9A-E86A41779F9C}" type="pres">
      <dgm:prSet presAssocID="{C99548AC-71E4-BB4E-9ABC-C7166E77F866}" presName="node" presStyleLbl="alignAccFollowNode1" presStyleIdx="0" presStyleCnt="3">
        <dgm:presLayoutVars>
          <dgm:bulletEnabled val="1"/>
        </dgm:presLayoutVars>
      </dgm:prSet>
      <dgm:spPr/>
    </dgm:pt>
    <dgm:pt modelId="{C7E823CE-792D-E949-9BEB-67AA6B5E5CBC}" type="pres">
      <dgm:prSet presAssocID="{239130F1-3894-084E-9A62-9E66EF69DAD2}" presName="vSp" presStyleCnt="0"/>
      <dgm:spPr/>
    </dgm:pt>
    <dgm:pt modelId="{908817A2-7524-3347-B9C7-37FEED6C1116}" type="pres">
      <dgm:prSet presAssocID="{AEF9D28D-04CA-3841-9284-51F57CBF9AD0}" presName="horFlow" presStyleCnt="0"/>
      <dgm:spPr/>
    </dgm:pt>
    <dgm:pt modelId="{DD9BE99B-FF59-1448-8AF6-F1566E828346}" type="pres">
      <dgm:prSet presAssocID="{AEF9D28D-04CA-3841-9284-51F57CBF9AD0}" presName="bigChev" presStyleLbl="node1" presStyleIdx="1" presStyleCnt="3"/>
      <dgm:spPr/>
    </dgm:pt>
    <dgm:pt modelId="{AA6A5CBB-BDFE-BA4C-B755-AB7DAD05508C}" type="pres">
      <dgm:prSet presAssocID="{E5159CCD-B0FC-994F-8128-1D8750229AB1}" presName="parTrans" presStyleCnt="0"/>
      <dgm:spPr/>
    </dgm:pt>
    <dgm:pt modelId="{E418A487-7D8D-EE4F-8294-6D051B9D1033}" type="pres">
      <dgm:prSet presAssocID="{687BC2F9-3F31-4141-A918-FB2766481BB9}" presName="node" presStyleLbl="alignAccFollowNode1" presStyleIdx="1" presStyleCnt="3">
        <dgm:presLayoutVars>
          <dgm:bulletEnabled val="1"/>
        </dgm:presLayoutVars>
      </dgm:prSet>
      <dgm:spPr/>
    </dgm:pt>
    <dgm:pt modelId="{812D57FA-4560-1245-82D5-0EE323AB35A1}" type="pres">
      <dgm:prSet presAssocID="{AEF9D28D-04CA-3841-9284-51F57CBF9AD0}" presName="vSp" presStyleCnt="0"/>
      <dgm:spPr/>
    </dgm:pt>
    <dgm:pt modelId="{97EE18F9-52B5-D44E-8AA2-068A64835FE4}" type="pres">
      <dgm:prSet presAssocID="{AC062314-101B-284B-8338-C5A98E093B5D}" presName="horFlow" presStyleCnt="0"/>
      <dgm:spPr/>
    </dgm:pt>
    <dgm:pt modelId="{8D5E54A9-F587-5943-96F1-DF9CFDB7FD1D}" type="pres">
      <dgm:prSet presAssocID="{AC062314-101B-284B-8338-C5A98E093B5D}" presName="bigChev" presStyleLbl="node1" presStyleIdx="2" presStyleCnt="3"/>
      <dgm:spPr/>
    </dgm:pt>
    <dgm:pt modelId="{107D8025-C9BF-454B-9AC6-0C9E75440D0C}" type="pres">
      <dgm:prSet presAssocID="{46B68DD8-C8E8-A245-8F26-D45DB9571EE2}" presName="parTrans" presStyleCnt="0"/>
      <dgm:spPr/>
    </dgm:pt>
    <dgm:pt modelId="{4B94EFF2-F9FF-EB40-B629-C2DEC8674CE2}" type="pres">
      <dgm:prSet presAssocID="{58AEF465-DAC9-0947-895E-194B211204A6}" presName="node" presStyleLbl="alignAccFollowNode1" presStyleIdx="2" presStyleCnt="3">
        <dgm:presLayoutVars>
          <dgm:bulletEnabled val="1"/>
        </dgm:presLayoutVars>
      </dgm:prSet>
      <dgm:spPr/>
    </dgm:pt>
  </dgm:ptLst>
  <dgm:cxnLst>
    <dgm:cxn modelId="{733E4809-DB84-BA4A-B593-5ED9DFBA90D8}" srcId="{453F96EF-2BCE-A048-B788-C18BF4714521}" destId="{AC062314-101B-284B-8338-C5A98E093B5D}" srcOrd="2" destOrd="0" parTransId="{3F40222C-88B2-E640-B035-693894B52217}" sibTransId="{046E6767-AD5E-1E4B-A47C-66D2A5BB38C5}"/>
    <dgm:cxn modelId="{5CE44016-1794-B549-853B-FBC9F2979571}" srcId="{AEF9D28D-04CA-3841-9284-51F57CBF9AD0}" destId="{687BC2F9-3F31-4141-A918-FB2766481BB9}" srcOrd="0" destOrd="0" parTransId="{E5159CCD-B0FC-994F-8128-1D8750229AB1}" sibTransId="{FC2794BF-FF69-C845-ACF5-67CF06118BA3}"/>
    <dgm:cxn modelId="{1147961D-996F-234C-8768-C660FC99E0F5}" type="presOf" srcId="{239130F1-3894-084E-9A62-9E66EF69DAD2}" destId="{830BE260-8190-F44A-B2D9-700D17A1D0B9}" srcOrd="0" destOrd="0" presId="urn:microsoft.com/office/officeart/2005/8/layout/lProcess3"/>
    <dgm:cxn modelId="{1DA7FF22-B88A-3A4A-8C27-68051FB9BDDC}" type="presOf" srcId="{AC062314-101B-284B-8338-C5A98E093B5D}" destId="{8D5E54A9-F587-5943-96F1-DF9CFDB7FD1D}" srcOrd="0" destOrd="0" presId="urn:microsoft.com/office/officeart/2005/8/layout/lProcess3"/>
    <dgm:cxn modelId="{29728A2A-760C-8841-828A-CB1A63A7BE3F}" type="presOf" srcId="{AEF9D28D-04CA-3841-9284-51F57CBF9AD0}" destId="{DD9BE99B-FF59-1448-8AF6-F1566E828346}" srcOrd="0" destOrd="0" presId="urn:microsoft.com/office/officeart/2005/8/layout/lProcess3"/>
    <dgm:cxn modelId="{C270A450-A5D5-084A-BE09-D092C5670338}" srcId="{453F96EF-2BCE-A048-B788-C18BF4714521}" destId="{239130F1-3894-084E-9A62-9E66EF69DAD2}" srcOrd="0" destOrd="0" parTransId="{698CCE86-D7CF-7A45-912E-0CEF0BCBDD6A}" sibTransId="{46ACAD6B-D867-0540-9C3E-C0A904FBF223}"/>
    <dgm:cxn modelId="{A1816551-F40E-0C40-A700-694166336B22}" type="presOf" srcId="{687BC2F9-3F31-4141-A918-FB2766481BB9}" destId="{E418A487-7D8D-EE4F-8294-6D051B9D1033}" srcOrd="0" destOrd="0" presId="urn:microsoft.com/office/officeart/2005/8/layout/lProcess3"/>
    <dgm:cxn modelId="{59657F5D-6EF5-804D-935B-E1A7B3DFEF4E}" type="presOf" srcId="{C99548AC-71E4-BB4E-9ABC-C7166E77F866}" destId="{496B1F86-9036-BD4E-9F9A-E86A41779F9C}" srcOrd="0" destOrd="0" presId="urn:microsoft.com/office/officeart/2005/8/layout/lProcess3"/>
    <dgm:cxn modelId="{28729988-5639-1E4F-B345-148EAABA78B2}" type="presOf" srcId="{58AEF465-DAC9-0947-895E-194B211204A6}" destId="{4B94EFF2-F9FF-EB40-B629-C2DEC8674CE2}" srcOrd="0" destOrd="0" presId="urn:microsoft.com/office/officeart/2005/8/layout/lProcess3"/>
    <dgm:cxn modelId="{82A27B9F-3D13-CD43-A87B-77CE7B452338}" srcId="{AC062314-101B-284B-8338-C5A98E093B5D}" destId="{58AEF465-DAC9-0947-895E-194B211204A6}" srcOrd="0" destOrd="0" parTransId="{46B68DD8-C8E8-A245-8F26-D45DB9571EE2}" sibTransId="{31F04411-BF7A-AC48-8243-8327F50C2C89}"/>
    <dgm:cxn modelId="{710C8C9F-355C-4D46-9564-3EE8DAB34363}" srcId="{239130F1-3894-084E-9A62-9E66EF69DAD2}" destId="{C99548AC-71E4-BB4E-9ABC-C7166E77F866}" srcOrd="0" destOrd="0" parTransId="{71F37F63-D82C-4F43-9D2E-B25B62CE8449}" sibTransId="{67DBD20D-7A23-5C48-A716-5BB2D8413824}"/>
    <dgm:cxn modelId="{6FFE8CD2-1376-4949-BAA9-1997B6A638FF}" srcId="{453F96EF-2BCE-A048-B788-C18BF4714521}" destId="{AEF9D28D-04CA-3841-9284-51F57CBF9AD0}" srcOrd="1" destOrd="0" parTransId="{096A4620-3BA3-2C46-BEE2-5D2EE12524B2}" sibTransId="{9B8E846B-5421-8846-89FF-D9C9C25D6628}"/>
    <dgm:cxn modelId="{493F94E2-BBD7-AF45-B97E-A2ED24713417}" type="presOf" srcId="{453F96EF-2BCE-A048-B788-C18BF4714521}" destId="{928893FE-368E-4640-8CB5-377FB0E2AFA7}" srcOrd="0" destOrd="0" presId="urn:microsoft.com/office/officeart/2005/8/layout/lProcess3"/>
    <dgm:cxn modelId="{02C39EBA-254F-4C4D-9C27-193663C8E797}" type="presParOf" srcId="{928893FE-368E-4640-8CB5-377FB0E2AFA7}" destId="{9F308D49-A370-1940-9BE6-8EFF6E0B998C}" srcOrd="0" destOrd="0" presId="urn:microsoft.com/office/officeart/2005/8/layout/lProcess3"/>
    <dgm:cxn modelId="{F4FA1E20-1438-B947-A168-DD78BEEA9B54}" type="presParOf" srcId="{9F308D49-A370-1940-9BE6-8EFF6E0B998C}" destId="{830BE260-8190-F44A-B2D9-700D17A1D0B9}" srcOrd="0" destOrd="0" presId="urn:microsoft.com/office/officeart/2005/8/layout/lProcess3"/>
    <dgm:cxn modelId="{3EDFAFCE-EC8E-BF42-AFB9-F4CD755AEC3E}" type="presParOf" srcId="{9F308D49-A370-1940-9BE6-8EFF6E0B998C}" destId="{CB20C2B4-5B0C-314F-AAE1-1E9AB9BF54E2}" srcOrd="1" destOrd="0" presId="urn:microsoft.com/office/officeart/2005/8/layout/lProcess3"/>
    <dgm:cxn modelId="{91419C57-10BE-234C-A492-CB963039660C}" type="presParOf" srcId="{9F308D49-A370-1940-9BE6-8EFF6E0B998C}" destId="{496B1F86-9036-BD4E-9F9A-E86A41779F9C}" srcOrd="2" destOrd="0" presId="urn:microsoft.com/office/officeart/2005/8/layout/lProcess3"/>
    <dgm:cxn modelId="{31595D50-E9E0-E34B-9736-DAEFE7676FA5}" type="presParOf" srcId="{928893FE-368E-4640-8CB5-377FB0E2AFA7}" destId="{C7E823CE-792D-E949-9BEB-67AA6B5E5CBC}" srcOrd="1" destOrd="0" presId="urn:microsoft.com/office/officeart/2005/8/layout/lProcess3"/>
    <dgm:cxn modelId="{CCEDE020-63F5-F040-A75C-B55E2ECC35F4}" type="presParOf" srcId="{928893FE-368E-4640-8CB5-377FB0E2AFA7}" destId="{908817A2-7524-3347-B9C7-37FEED6C1116}" srcOrd="2" destOrd="0" presId="urn:microsoft.com/office/officeart/2005/8/layout/lProcess3"/>
    <dgm:cxn modelId="{26F12E19-52D4-A74A-8033-3E9B5C738AFA}" type="presParOf" srcId="{908817A2-7524-3347-B9C7-37FEED6C1116}" destId="{DD9BE99B-FF59-1448-8AF6-F1566E828346}" srcOrd="0" destOrd="0" presId="urn:microsoft.com/office/officeart/2005/8/layout/lProcess3"/>
    <dgm:cxn modelId="{49CEF716-DF22-DE43-9094-2413F74F314E}" type="presParOf" srcId="{908817A2-7524-3347-B9C7-37FEED6C1116}" destId="{AA6A5CBB-BDFE-BA4C-B755-AB7DAD05508C}" srcOrd="1" destOrd="0" presId="urn:microsoft.com/office/officeart/2005/8/layout/lProcess3"/>
    <dgm:cxn modelId="{63E89BB9-453C-3C44-8587-3D37004D9042}" type="presParOf" srcId="{908817A2-7524-3347-B9C7-37FEED6C1116}" destId="{E418A487-7D8D-EE4F-8294-6D051B9D1033}" srcOrd="2" destOrd="0" presId="urn:microsoft.com/office/officeart/2005/8/layout/lProcess3"/>
    <dgm:cxn modelId="{3D3C2114-4DFA-0344-8F62-297C7D595C52}" type="presParOf" srcId="{928893FE-368E-4640-8CB5-377FB0E2AFA7}" destId="{812D57FA-4560-1245-82D5-0EE323AB35A1}" srcOrd="3" destOrd="0" presId="urn:microsoft.com/office/officeart/2005/8/layout/lProcess3"/>
    <dgm:cxn modelId="{4796A12A-045C-994D-A8BA-18DF726F6F60}" type="presParOf" srcId="{928893FE-368E-4640-8CB5-377FB0E2AFA7}" destId="{97EE18F9-52B5-D44E-8AA2-068A64835FE4}" srcOrd="4" destOrd="0" presId="urn:microsoft.com/office/officeart/2005/8/layout/lProcess3"/>
    <dgm:cxn modelId="{C5927818-5AA4-6846-BDD1-FCC42D3E42DF}" type="presParOf" srcId="{97EE18F9-52B5-D44E-8AA2-068A64835FE4}" destId="{8D5E54A9-F587-5943-96F1-DF9CFDB7FD1D}" srcOrd="0" destOrd="0" presId="urn:microsoft.com/office/officeart/2005/8/layout/lProcess3"/>
    <dgm:cxn modelId="{DE107EBF-69F5-5A44-95D5-CE11EEBB7BA1}" type="presParOf" srcId="{97EE18F9-52B5-D44E-8AA2-068A64835FE4}" destId="{107D8025-C9BF-454B-9AC6-0C9E75440D0C}" srcOrd="1" destOrd="0" presId="urn:microsoft.com/office/officeart/2005/8/layout/lProcess3"/>
    <dgm:cxn modelId="{C2443D7A-F08D-3C46-B1D3-A8694AA9EB62}" type="presParOf" srcId="{97EE18F9-52B5-D44E-8AA2-068A64835FE4}" destId="{4B94EFF2-F9FF-EB40-B629-C2DEC8674CE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BE260-8190-F44A-B2D9-700D17A1D0B9}">
      <dsp:nvSpPr>
        <dsp:cNvPr id="0" name=""/>
        <dsp:cNvSpPr/>
      </dsp:nvSpPr>
      <dsp:spPr>
        <a:xfrm>
          <a:off x="605247" y="1217"/>
          <a:ext cx="3693657" cy="1477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EQUILIBRIUM</a:t>
          </a:r>
        </a:p>
        <a:p>
          <a:pPr marL="0" lvl="0" indent="0" algn="ctr" defTabSz="1155700">
            <a:lnSpc>
              <a:spcPct val="90000"/>
            </a:lnSpc>
            <a:spcBef>
              <a:spcPct val="0"/>
            </a:spcBef>
            <a:spcAft>
              <a:spcPts val="0"/>
            </a:spcAft>
            <a:buNone/>
          </a:pPr>
          <a:r>
            <a:rPr lang="en-US" sz="2000" kern="1200" dirty="0"/>
            <a:t>James Wilks as meat eater, UFC fighter, combat trainer</a:t>
          </a:r>
        </a:p>
      </dsp:txBody>
      <dsp:txXfrm>
        <a:off x="1343978" y="1217"/>
        <a:ext cx="2216195" cy="1477462"/>
      </dsp:txXfrm>
    </dsp:sp>
    <dsp:sp modelId="{496B1F86-9036-BD4E-9F9A-E86A41779F9C}">
      <dsp:nvSpPr>
        <dsp:cNvPr id="0" name=""/>
        <dsp:cNvSpPr/>
      </dsp:nvSpPr>
      <dsp:spPr>
        <a:xfrm>
          <a:off x="3818729" y="126802"/>
          <a:ext cx="3065735" cy="1226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SEPARATION</a:t>
          </a:r>
        </a:p>
        <a:p>
          <a:pPr marL="0" lvl="0" indent="0" algn="ctr" defTabSz="1155700">
            <a:lnSpc>
              <a:spcPct val="90000"/>
            </a:lnSpc>
            <a:spcBef>
              <a:spcPct val="0"/>
            </a:spcBef>
            <a:spcAft>
              <a:spcPts val="0"/>
            </a:spcAft>
            <a:buNone/>
          </a:pPr>
          <a:r>
            <a:rPr lang="en-US" sz="1900" kern="1200" dirty="0"/>
            <a:t>James gets injured</a:t>
          </a:r>
        </a:p>
      </dsp:txBody>
      <dsp:txXfrm>
        <a:off x="4431876" y="126802"/>
        <a:ext cx="1839441" cy="1226294"/>
      </dsp:txXfrm>
    </dsp:sp>
    <dsp:sp modelId="{DD9BE99B-FF59-1448-8AF6-F1566E828346}">
      <dsp:nvSpPr>
        <dsp:cNvPr id="0" name=""/>
        <dsp:cNvSpPr/>
      </dsp:nvSpPr>
      <dsp:spPr>
        <a:xfrm>
          <a:off x="605247" y="1685525"/>
          <a:ext cx="3693657" cy="1477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CONFLICT</a:t>
          </a:r>
        </a:p>
        <a:p>
          <a:pPr marL="0" lvl="0" indent="0" algn="ctr" defTabSz="1155700">
            <a:lnSpc>
              <a:spcPct val="90000"/>
            </a:lnSpc>
            <a:spcBef>
              <a:spcPct val="0"/>
            </a:spcBef>
            <a:spcAft>
              <a:spcPts val="0"/>
            </a:spcAft>
            <a:buNone/>
          </a:pPr>
          <a:r>
            <a:rPr lang="en-US" sz="2000" kern="1200" dirty="0"/>
            <a:t>James needs to heal efficiently</a:t>
          </a:r>
        </a:p>
      </dsp:txBody>
      <dsp:txXfrm>
        <a:off x="1343978" y="1685525"/>
        <a:ext cx="2216195" cy="1477462"/>
      </dsp:txXfrm>
    </dsp:sp>
    <dsp:sp modelId="{E418A487-7D8D-EE4F-8294-6D051B9D1033}">
      <dsp:nvSpPr>
        <dsp:cNvPr id="0" name=""/>
        <dsp:cNvSpPr/>
      </dsp:nvSpPr>
      <dsp:spPr>
        <a:xfrm>
          <a:off x="3818729" y="1811109"/>
          <a:ext cx="3065735" cy="1226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INITIATION</a:t>
          </a:r>
        </a:p>
        <a:p>
          <a:pPr marL="0" lvl="0" indent="0" algn="ctr" defTabSz="1155700">
            <a:lnSpc>
              <a:spcPct val="90000"/>
            </a:lnSpc>
            <a:spcBef>
              <a:spcPct val="0"/>
            </a:spcBef>
            <a:spcAft>
              <a:spcPts val="0"/>
            </a:spcAft>
            <a:buNone/>
          </a:pPr>
          <a:r>
            <a:rPr lang="en-US" sz="1900" kern="1200" dirty="0"/>
            <a:t>James discovers vegan benefits</a:t>
          </a:r>
        </a:p>
      </dsp:txBody>
      <dsp:txXfrm>
        <a:off x="4431876" y="1811109"/>
        <a:ext cx="1839441" cy="1226294"/>
      </dsp:txXfrm>
    </dsp:sp>
    <dsp:sp modelId="{8D5E54A9-F587-5943-96F1-DF9CFDB7FD1D}">
      <dsp:nvSpPr>
        <dsp:cNvPr id="0" name=""/>
        <dsp:cNvSpPr/>
      </dsp:nvSpPr>
      <dsp:spPr>
        <a:xfrm>
          <a:off x="605247" y="3369833"/>
          <a:ext cx="3693657" cy="1477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NEW EQUILIBRIUM</a:t>
          </a:r>
        </a:p>
        <a:p>
          <a:pPr marL="0" lvl="0" indent="0" algn="ctr" defTabSz="1155700">
            <a:lnSpc>
              <a:spcPct val="90000"/>
            </a:lnSpc>
            <a:spcBef>
              <a:spcPct val="0"/>
            </a:spcBef>
            <a:spcAft>
              <a:spcPts val="0"/>
            </a:spcAft>
            <a:buNone/>
          </a:pPr>
          <a:r>
            <a:rPr lang="en-US" sz="2000" kern="1200" dirty="0"/>
            <a:t>James as vegan, healed</a:t>
          </a:r>
        </a:p>
      </dsp:txBody>
      <dsp:txXfrm>
        <a:off x="1343978" y="3369833"/>
        <a:ext cx="2216195" cy="1477462"/>
      </dsp:txXfrm>
    </dsp:sp>
    <dsp:sp modelId="{4B94EFF2-F9FF-EB40-B629-C2DEC8674CE2}">
      <dsp:nvSpPr>
        <dsp:cNvPr id="0" name=""/>
        <dsp:cNvSpPr/>
      </dsp:nvSpPr>
      <dsp:spPr>
        <a:xfrm>
          <a:off x="3818729" y="3495417"/>
          <a:ext cx="3065735" cy="1226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RETURN</a:t>
          </a:r>
        </a:p>
        <a:p>
          <a:pPr marL="0" lvl="0" indent="0" algn="ctr" defTabSz="1155700">
            <a:lnSpc>
              <a:spcPct val="90000"/>
            </a:lnSpc>
            <a:spcBef>
              <a:spcPct val="0"/>
            </a:spcBef>
            <a:spcAft>
              <a:spcPts val="0"/>
            </a:spcAft>
            <a:buNone/>
          </a:pPr>
          <a:r>
            <a:rPr lang="en-US" sz="1900" kern="1200" dirty="0"/>
            <a:t>James shares his vegan wisdom</a:t>
          </a:r>
        </a:p>
      </dsp:txBody>
      <dsp:txXfrm>
        <a:off x="4431876" y="3495417"/>
        <a:ext cx="1839441" cy="1226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BE260-8190-F44A-B2D9-700D17A1D0B9}">
      <dsp:nvSpPr>
        <dsp:cNvPr id="0" name=""/>
        <dsp:cNvSpPr/>
      </dsp:nvSpPr>
      <dsp:spPr>
        <a:xfrm>
          <a:off x="605247" y="1217"/>
          <a:ext cx="3693657" cy="1477462"/>
        </a:xfrm>
        <a:prstGeom prst="chevron">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EQUILIBRIUM</a:t>
          </a:r>
        </a:p>
        <a:p>
          <a:pPr marL="0" lvl="0" indent="0" algn="ctr" defTabSz="1155700">
            <a:lnSpc>
              <a:spcPct val="90000"/>
            </a:lnSpc>
            <a:spcBef>
              <a:spcPct val="0"/>
            </a:spcBef>
            <a:spcAft>
              <a:spcPts val="0"/>
            </a:spcAft>
            <a:buNone/>
          </a:pPr>
          <a:r>
            <a:rPr lang="en-US" sz="2000" kern="1200" dirty="0"/>
            <a:t>James Wilks as meat eater, UFC fighter, combat trainer</a:t>
          </a:r>
        </a:p>
      </dsp:txBody>
      <dsp:txXfrm>
        <a:off x="1343978" y="1217"/>
        <a:ext cx="2216195" cy="1477462"/>
      </dsp:txXfrm>
    </dsp:sp>
    <dsp:sp modelId="{496B1F86-9036-BD4E-9F9A-E86A41779F9C}">
      <dsp:nvSpPr>
        <dsp:cNvPr id="0" name=""/>
        <dsp:cNvSpPr/>
      </dsp:nvSpPr>
      <dsp:spPr>
        <a:xfrm>
          <a:off x="3818729" y="126802"/>
          <a:ext cx="3065735" cy="1226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solidFill>
                <a:schemeClr val="bg1"/>
              </a:solidFill>
            </a:rPr>
            <a:t>SEPARATION</a:t>
          </a:r>
        </a:p>
        <a:p>
          <a:pPr marL="0" lvl="0" indent="0" algn="ctr" defTabSz="1155700">
            <a:lnSpc>
              <a:spcPct val="90000"/>
            </a:lnSpc>
            <a:spcBef>
              <a:spcPct val="0"/>
            </a:spcBef>
            <a:spcAft>
              <a:spcPts val="0"/>
            </a:spcAft>
            <a:buNone/>
          </a:pPr>
          <a:r>
            <a:rPr lang="en-US" sz="1900" kern="1200" dirty="0">
              <a:solidFill>
                <a:schemeClr val="bg1"/>
              </a:solidFill>
            </a:rPr>
            <a:t>James gets injured</a:t>
          </a:r>
        </a:p>
      </dsp:txBody>
      <dsp:txXfrm>
        <a:off x="4431876" y="126802"/>
        <a:ext cx="1839441" cy="1226294"/>
      </dsp:txXfrm>
    </dsp:sp>
    <dsp:sp modelId="{DD9BE99B-FF59-1448-8AF6-F1566E828346}">
      <dsp:nvSpPr>
        <dsp:cNvPr id="0" name=""/>
        <dsp:cNvSpPr/>
      </dsp:nvSpPr>
      <dsp:spPr>
        <a:xfrm>
          <a:off x="605247" y="1685525"/>
          <a:ext cx="3693657" cy="1477462"/>
        </a:xfrm>
        <a:prstGeom prst="chevron">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CONFLICT</a:t>
          </a:r>
        </a:p>
        <a:p>
          <a:pPr marL="0" lvl="0" indent="0" algn="ctr" defTabSz="1155700">
            <a:lnSpc>
              <a:spcPct val="90000"/>
            </a:lnSpc>
            <a:spcBef>
              <a:spcPct val="0"/>
            </a:spcBef>
            <a:spcAft>
              <a:spcPts val="0"/>
            </a:spcAft>
            <a:buNone/>
          </a:pPr>
          <a:r>
            <a:rPr lang="en-US" sz="2000" kern="1200" dirty="0"/>
            <a:t>James needs to heal efficiently</a:t>
          </a:r>
        </a:p>
      </dsp:txBody>
      <dsp:txXfrm>
        <a:off x="1343978" y="1685525"/>
        <a:ext cx="2216195" cy="1477462"/>
      </dsp:txXfrm>
    </dsp:sp>
    <dsp:sp modelId="{E418A487-7D8D-EE4F-8294-6D051B9D1033}">
      <dsp:nvSpPr>
        <dsp:cNvPr id="0" name=""/>
        <dsp:cNvSpPr/>
      </dsp:nvSpPr>
      <dsp:spPr>
        <a:xfrm>
          <a:off x="3818729" y="1811109"/>
          <a:ext cx="3065735" cy="1226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solidFill>
                <a:schemeClr val="bg1"/>
              </a:solidFill>
            </a:rPr>
            <a:t>INITIATION</a:t>
          </a:r>
        </a:p>
        <a:p>
          <a:pPr marL="0" lvl="0" indent="0" algn="ctr" defTabSz="1155700">
            <a:lnSpc>
              <a:spcPct val="90000"/>
            </a:lnSpc>
            <a:spcBef>
              <a:spcPct val="0"/>
            </a:spcBef>
            <a:spcAft>
              <a:spcPts val="0"/>
            </a:spcAft>
            <a:buNone/>
          </a:pPr>
          <a:r>
            <a:rPr lang="en-US" sz="1900" kern="1200" dirty="0">
              <a:solidFill>
                <a:schemeClr val="bg1"/>
              </a:solidFill>
            </a:rPr>
            <a:t>James discovers vegan benefits</a:t>
          </a:r>
        </a:p>
      </dsp:txBody>
      <dsp:txXfrm>
        <a:off x="4431876" y="1811109"/>
        <a:ext cx="1839441" cy="1226294"/>
      </dsp:txXfrm>
    </dsp:sp>
    <dsp:sp modelId="{8D5E54A9-F587-5943-96F1-DF9CFDB7FD1D}">
      <dsp:nvSpPr>
        <dsp:cNvPr id="0" name=""/>
        <dsp:cNvSpPr/>
      </dsp:nvSpPr>
      <dsp:spPr>
        <a:xfrm>
          <a:off x="605247" y="3369833"/>
          <a:ext cx="3693657" cy="1477462"/>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NEW EQUILIBRIUM</a:t>
          </a:r>
        </a:p>
        <a:p>
          <a:pPr marL="0" lvl="0" indent="0" algn="ctr" defTabSz="1155700">
            <a:lnSpc>
              <a:spcPct val="90000"/>
            </a:lnSpc>
            <a:spcBef>
              <a:spcPct val="0"/>
            </a:spcBef>
            <a:spcAft>
              <a:spcPts val="0"/>
            </a:spcAft>
            <a:buNone/>
          </a:pPr>
          <a:r>
            <a:rPr lang="en-US" sz="2000" kern="1200" dirty="0"/>
            <a:t>James as vegan, healed</a:t>
          </a:r>
        </a:p>
      </dsp:txBody>
      <dsp:txXfrm>
        <a:off x="1343978" y="3369833"/>
        <a:ext cx="2216195" cy="1477462"/>
      </dsp:txXfrm>
    </dsp:sp>
    <dsp:sp modelId="{4B94EFF2-F9FF-EB40-B629-C2DEC8674CE2}">
      <dsp:nvSpPr>
        <dsp:cNvPr id="0" name=""/>
        <dsp:cNvSpPr/>
      </dsp:nvSpPr>
      <dsp:spPr>
        <a:xfrm>
          <a:off x="3818729" y="3495417"/>
          <a:ext cx="3065735" cy="122629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ts val="0"/>
            </a:spcAft>
            <a:buNone/>
          </a:pPr>
          <a:r>
            <a:rPr lang="en-US" sz="2600" b="1" kern="1200" dirty="0"/>
            <a:t>RETURN</a:t>
          </a:r>
        </a:p>
        <a:p>
          <a:pPr marL="0" lvl="0" indent="0" algn="ctr" defTabSz="1155700">
            <a:lnSpc>
              <a:spcPct val="90000"/>
            </a:lnSpc>
            <a:spcBef>
              <a:spcPct val="0"/>
            </a:spcBef>
            <a:spcAft>
              <a:spcPts val="0"/>
            </a:spcAft>
            <a:buNone/>
          </a:pPr>
          <a:r>
            <a:rPr lang="en-US" sz="1900" kern="1200" dirty="0"/>
            <a:t>James shares his vegan wisdom</a:t>
          </a:r>
        </a:p>
      </dsp:txBody>
      <dsp:txXfrm>
        <a:off x="4431876" y="3495417"/>
        <a:ext cx="1839441" cy="12262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C6E1-FEE1-AE40-B9C1-6C9F95A1E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B18F60-5646-4F4D-905E-4D6450F08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E7AF31-1F1E-C443-AD7F-4BADAC0D2385}"/>
              </a:ext>
            </a:extLst>
          </p:cNvPr>
          <p:cNvSpPr>
            <a:spLocks noGrp="1"/>
          </p:cNvSpPr>
          <p:nvPr>
            <p:ph type="dt" sz="half" idx="10"/>
          </p:nvPr>
        </p:nvSpPr>
        <p:spPr/>
        <p:txBody>
          <a:bodyPr/>
          <a:lstStyle/>
          <a:p>
            <a:fld id="{1160EA64-D806-43AC-9DF2-F8C432F32B4C}" type="datetimeFigureOut">
              <a:rPr lang="en-US" smtClean="0"/>
              <a:t>4/1/21</a:t>
            </a:fld>
            <a:endParaRPr lang="en-US" dirty="0"/>
          </a:p>
        </p:txBody>
      </p:sp>
      <p:sp>
        <p:nvSpPr>
          <p:cNvPr id="5" name="Footer Placeholder 4">
            <a:extLst>
              <a:ext uri="{FF2B5EF4-FFF2-40B4-BE49-F238E27FC236}">
                <a16:creationId xmlns:a16="http://schemas.microsoft.com/office/drawing/2014/main" id="{F65715D3-F2D9-2147-A407-CE566034DF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C41EBE-23E8-8D4C-8840-8219C3356E42}"/>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6254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68BD-9A2A-D844-ABA8-28B4E2E2F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98C04D-091E-8C41-9EDD-77D8D42750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87C64-6D7B-0F40-9E05-4885FB6BBBE4}"/>
              </a:ext>
            </a:extLst>
          </p:cNvPr>
          <p:cNvSpPr>
            <a:spLocks noGrp="1"/>
          </p:cNvSpPr>
          <p:nvPr>
            <p:ph type="dt" sz="half" idx="10"/>
          </p:nvPr>
        </p:nvSpPr>
        <p:spPr/>
        <p:txBody>
          <a:bodyPr/>
          <a:lstStyle/>
          <a:p>
            <a:fld id="{E9F9C37B-1D36-470B-8223-D6C91242EC14}" type="datetimeFigureOut">
              <a:rPr lang="en-US" smtClean="0"/>
              <a:t>4/1/21</a:t>
            </a:fld>
            <a:endParaRPr lang="en-US" dirty="0"/>
          </a:p>
        </p:txBody>
      </p:sp>
      <p:sp>
        <p:nvSpPr>
          <p:cNvPr id="5" name="Footer Placeholder 4">
            <a:extLst>
              <a:ext uri="{FF2B5EF4-FFF2-40B4-BE49-F238E27FC236}">
                <a16:creationId xmlns:a16="http://schemas.microsoft.com/office/drawing/2014/main" id="{81F7B6E5-CB44-1F4C-A160-7BC6ABA6E9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1C25F3-E4A4-D442-A9A5-49C734D7DFB1}"/>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6485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04999-287D-984B-B983-A658C26D4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3028E4-636E-0E4E-8830-6ED1A085F4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49D5E-7519-4A46-A983-49F47CD15765}"/>
              </a:ext>
            </a:extLst>
          </p:cNvPr>
          <p:cNvSpPr>
            <a:spLocks noGrp="1"/>
          </p:cNvSpPr>
          <p:nvPr>
            <p:ph type="dt" sz="half" idx="10"/>
          </p:nvPr>
        </p:nvSpPr>
        <p:spPr/>
        <p:txBody>
          <a:bodyPr/>
          <a:lstStyle/>
          <a:p>
            <a:fld id="{67C6F52A-A82B-47A2-A83A-8C4C91F2D59F}" type="datetimeFigureOut">
              <a:rPr lang="en-US" smtClean="0"/>
              <a:t>4/1/21</a:t>
            </a:fld>
            <a:endParaRPr lang="en-US" dirty="0"/>
          </a:p>
        </p:txBody>
      </p:sp>
      <p:sp>
        <p:nvSpPr>
          <p:cNvPr id="5" name="Footer Placeholder 4">
            <a:extLst>
              <a:ext uri="{FF2B5EF4-FFF2-40B4-BE49-F238E27FC236}">
                <a16:creationId xmlns:a16="http://schemas.microsoft.com/office/drawing/2014/main" id="{1218EBBC-5C0E-F642-9C98-91B0DCB04A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ACD2BE-7A6B-664A-B038-B44674B55AB4}"/>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2165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6F1B-440F-0B43-B042-49E5E15BA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13278-F34D-3C44-B3CF-C47A8619B7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462F1-F152-9A40-9A67-DE2D1E8063F3}"/>
              </a:ext>
            </a:extLst>
          </p:cNvPr>
          <p:cNvSpPr>
            <a:spLocks noGrp="1"/>
          </p:cNvSpPr>
          <p:nvPr>
            <p:ph type="dt" sz="half" idx="10"/>
          </p:nvPr>
        </p:nvSpPr>
        <p:spPr/>
        <p:txBody>
          <a:bodyPr/>
          <a:lstStyle/>
          <a:p>
            <a:fld id="{F070A7B3-6521-4DCA-87E5-044747A908C1}" type="datetimeFigureOut">
              <a:rPr lang="en-US" smtClean="0"/>
              <a:t>4/1/21</a:t>
            </a:fld>
            <a:endParaRPr lang="en-US" dirty="0"/>
          </a:p>
        </p:txBody>
      </p:sp>
      <p:sp>
        <p:nvSpPr>
          <p:cNvPr id="5" name="Footer Placeholder 4">
            <a:extLst>
              <a:ext uri="{FF2B5EF4-FFF2-40B4-BE49-F238E27FC236}">
                <a16:creationId xmlns:a16="http://schemas.microsoft.com/office/drawing/2014/main" id="{F7CDE6F5-607C-BA48-8224-17D511A30E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A89249-764F-D946-8EDD-9C682ADB7F99}"/>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2988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AEAD-6E64-B347-B11A-D3C5E3398B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F54B5-F68C-F842-AEF2-A322B89E4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6B9987-7897-7B4B-AF68-EF8CEF2162EE}"/>
              </a:ext>
            </a:extLst>
          </p:cNvPr>
          <p:cNvSpPr>
            <a:spLocks noGrp="1"/>
          </p:cNvSpPr>
          <p:nvPr>
            <p:ph type="dt" sz="half" idx="10"/>
          </p:nvPr>
        </p:nvSpPr>
        <p:spPr/>
        <p:txBody>
          <a:bodyPr/>
          <a:lstStyle/>
          <a:p>
            <a:fld id="{1160EA64-D806-43AC-9DF2-F8C432F32B4C}" type="datetimeFigureOut">
              <a:rPr lang="en-US" smtClean="0"/>
              <a:t>4/1/21</a:t>
            </a:fld>
            <a:endParaRPr lang="en-US" dirty="0"/>
          </a:p>
        </p:txBody>
      </p:sp>
      <p:sp>
        <p:nvSpPr>
          <p:cNvPr id="5" name="Footer Placeholder 4">
            <a:extLst>
              <a:ext uri="{FF2B5EF4-FFF2-40B4-BE49-F238E27FC236}">
                <a16:creationId xmlns:a16="http://schemas.microsoft.com/office/drawing/2014/main" id="{3F9D29AF-1325-3548-94C7-B4E49227CA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EF27CC-7A13-7A42-A5E2-4D84D048395C}"/>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4321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15FA-F1C9-C94C-B327-86A65027F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82E1A-987D-404A-993C-439EEE9D4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365404-A77D-AF49-AEE9-1DA46A736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D96638-CFC6-2D4D-95F5-45039F85DFC9}"/>
              </a:ext>
            </a:extLst>
          </p:cNvPr>
          <p:cNvSpPr>
            <a:spLocks noGrp="1"/>
          </p:cNvSpPr>
          <p:nvPr>
            <p:ph type="dt" sz="half" idx="10"/>
          </p:nvPr>
        </p:nvSpPr>
        <p:spPr/>
        <p:txBody>
          <a:bodyPr/>
          <a:lstStyle/>
          <a:p>
            <a:fld id="{AB134690-1557-4C89-A502-4959FE7FAD70}" type="datetimeFigureOut">
              <a:rPr lang="en-US" smtClean="0"/>
              <a:t>4/1/21</a:t>
            </a:fld>
            <a:endParaRPr lang="en-US" dirty="0"/>
          </a:p>
        </p:txBody>
      </p:sp>
      <p:sp>
        <p:nvSpPr>
          <p:cNvPr id="6" name="Footer Placeholder 5">
            <a:extLst>
              <a:ext uri="{FF2B5EF4-FFF2-40B4-BE49-F238E27FC236}">
                <a16:creationId xmlns:a16="http://schemas.microsoft.com/office/drawing/2014/main" id="{6ED3FB95-AB73-9F4A-9B1B-26A713CD71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0E4C13-7CF1-194A-855A-91056AD3A5E9}"/>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439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A196-DD86-AC45-AF3A-171FE20815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0D0D3F-656B-5148-B9A5-A6238773EE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C7813B-3D95-5340-AC3C-3BAC533F22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8D94A-C059-D544-846C-474174241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0ED45F-05A0-9D45-94F7-A981BC23CB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C9F40-5FA5-B44D-8058-78B4176D270A}"/>
              </a:ext>
            </a:extLst>
          </p:cNvPr>
          <p:cNvSpPr>
            <a:spLocks noGrp="1"/>
          </p:cNvSpPr>
          <p:nvPr>
            <p:ph type="dt" sz="half" idx="10"/>
          </p:nvPr>
        </p:nvSpPr>
        <p:spPr/>
        <p:txBody>
          <a:bodyPr/>
          <a:lstStyle/>
          <a:p>
            <a:fld id="{1160EA64-D806-43AC-9DF2-F8C432F32B4C}" type="datetimeFigureOut">
              <a:rPr lang="en-US" smtClean="0"/>
              <a:t>4/1/21</a:t>
            </a:fld>
            <a:endParaRPr lang="en-US" dirty="0"/>
          </a:p>
        </p:txBody>
      </p:sp>
      <p:sp>
        <p:nvSpPr>
          <p:cNvPr id="8" name="Footer Placeholder 7">
            <a:extLst>
              <a:ext uri="{FF2B5EF4-FFF2-40B4-BE49-F238E27FC236}">
                <a16:creationId xmlns:a16="http://schemas.microsoft.com/office/drawing/2014/main" id="{26F66E16-5866-0D44-8289-981ECA28F1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3ADA49-7348-1B4C-93A1-FA1926DF2331}"/>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623439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92-1046-C44C-AA02-FB988A2A47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F0C032-34D8-6C4C-A9AF-49206ACD467C}"/>
              </a:ext>
            </a:extLst>
          </p:cNvPr>
          <p:cNvSpPr>
            <a:spLocks noGrp="1"/>
          </p:cNvSpPr>
          <p:nvPr>
            <p:ph type="dt" sz="half" idx="10"/>
          </p:nvPr>
        </p:nvSpPr>
        <p:spPr/>
        <p:txBody>
          <a:bodyPr/>
          <a:lstStyle/>
          <a:p>
            <a:fld id="{E1037C31-9E7A-4F99-8774-A0E530DE1A42}" type="datetimeFigureOut">
              <a:rPr lang="en-US" smtClean="0"/>
              <a:t>4/1/21</a:t>
            </a:fld>
            <a:endParaRPr lang="en-US" dirty="0"/>
          </a:p>
        </p:txBody>
      </p:sp>
      <p:sp>
        <p:nvSpPr>
          <p:cNvPr id="4" name="Footer Placeholder 3">
            <a:extLst>
              <a:ext uri="{FF2B5EF4-FFF2-40B4-BE49-F238E27FC236}">
                <a16:creationId xmlns:a16="http://schemas.microsoft.com/office/drawing/2014/main" id="{576CCAF5-EB49-5C48-9B64-7B4AE0CC91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6B4C51-2D7C-FF4A-8796-27F6C0DC8759}"/>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8549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0511C-F9EC-394B-8B1F-1DABC117D1BE}"/>
              </a:ext>
            </a:extLst>
          </p:cNvPr>
          <p:cNvSpPr>
            <a:spLocks noGrp="1"/>
          </p:cNvSpPr>
          <p:nvPr>
            <p:ph type="dt" sz="half" idx="10"/>
          </p:nvPr>
        </p:nvSpPr>
        <p:spPr/>
        <p:txBody>
          <a:bodyPr/>
          <a:lstStyle/>
          <a:p>
            <a:fld id="{C278504F-A551-4DE0-9316-4DCD1D8CC752}" type="datetimeFigureOut">
              <a:rPr lang="en-US" smtClean="0"/>
              <a:t>4/1/21</a:t>
            </a:fld>
            <a:endParaRPr lang="en-US" dirty="0"/>
          </a:p>
        </p:txBody>
      </p:sp>
      <p:sp>
        <p:nvSpPr>
          <p:cNvPr id="3" name="Footer Placeholder 2">
            <a:extLst>
              <a:ext uri="{FF2B5EF4-FFF2-40B4-BE49-F238E27FC236}">
                <a16:creationId xmlns:a16="http://schemas.microsoft.com/office/drawing/2014/main" id="{36B33F5D-D204-D947-81D1-0CD95331BF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27F5FC-EBB0-C44A-A189-86CA4DC124C2}"/>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1781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D368-A392-5745-AA89-1A5F51101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9EB22-0FFF-4546-9F2E-4F48FC9F7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85F074-F664-5443-9EEC-B6C4CDF96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65A98-21F1-F74A-8C14-E0815F2856AB}"/>
              </a:ext>
            </a:extLst>
          </p:cNvPr>
          <p:cNvSpPr>
            <a:spLocks noGrp="1"/>
          </p:cNvSpPr>
          <p:nvPr>
            <p:ph type="dt" sz="half" idx="10"/>
          </p:nvPr>
        </p:nvSpPr>
        <p:spPr/>
        <p:txBody>
          <a:bodyPr/>
          <a:lstStyle/>
          <a:p>
            <a:fld id="{D1BE4249-C0D0-4B06-8692-E8BB871AF643}" type="datetimeFigureOut">
              <a:rPr lang="en-US" smtClean="0"/>
              <a:t>4/1/21</a:t>
            </a:fld>
            <a:endParaRPr lang="en-US" dirty="0"/>
          </a:p>
        </p:txBody>
      </p:sp>
      <p:sp>
        <p:nvSpPr>
          <p:cNvPr id="6" name="Footer Placeholder 5">
            <a:extLst>
              <a:ext uri="{FF2B5EF4-FFF2-40B4-BE49-F238E27FC236}">
                <a16:creationId xmlns:a16="http://schemas.microsoft.com/office/drawing/2014/main" id="{32183FCC-D2F7-1847-878F-86252F7806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A52234-7B38-4547-A483-984912DC1E2D}"/>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9500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31426-CE95-3C4D-9A06-923EFAE31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1CB091-2A03-1449-BD12-CD76695F7F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9BBAE6-7540-D04A-BCBC-97BD5855A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EEC49-3464-C74B-967F-8423FDC29D6F}"/>
              </a:ext>
            </a:extLst>
          </p:cNvPr>
          <p:cNvSpPr>
            <a:spLocks noGrp="1"/>
          </p:cNvSpPr>
          <p:nvPr>
            <p:ph type="dt" sz="half" idx="10"/>
          </p:nvPr>
        </p:nvSpPr>
        <p:spPr/>
        <p:txBody>
          <a:bodyPr/>
          <a:lstStyle/>
          <a:p>
            <a:fld id="{042B0DB6-F5C7-45FB-8CF3-31B45F9C2DAC}" type="datetimeFigureOut">
              <a:rPr lang="en-US" smtClean="0"/>
              <a:t>4/1/21</a:t>
            </a:fld>
            <a:endParaRPr lang="en-US" dirty="0"/>
          </a:p>
        </p:txBody>
      </p:sp>
      <p:sp>
        <p:nvSpPr>
          <p:cNvPr id="6" name="Footer Placeholder 5">
            <a:extLst>
              <a:ext uri="{FF2B5EF4-FFF2-40B4-BE49-F238E27FC236}">
                <a16:creationId xmlns:a16="http://schemas.microsoft.com/office/drawing/2014/main" id="{5B5C4C28-CAEB-3E4B-B5B0-C460A3CE71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1DABE8-9430-7145-B859-B7D32227004E}"/>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1084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F7086-03CB-674D-A3B7-9EFC7F65E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D412A5-8242-4E4A-BD3F-F06E8CDD9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97732-E604-4042-B2DF-54E0F1B9B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4/1/21</a:t>
            </a:fld>
            <a:endParaRPr lang="en-US" dirty="0"/>
          </a:p>
        </p:txBody>
      </p:sp>
      <p:sp>
        <p:nvSpPr>
          <p:cNvPr id="5" name="Footer Placeholder 4">
            <a:extLst>
              <a:ext uri="{FF2B5EF4-FFF2-40B4-BE49-F238E27FC236}">
                <a16:creationId xmlns:a16="http://schemas.microsoft.com/office/drawing/2014/main" id="{CA40CDFC-CE89-134D-8F68-2E13B1D9B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A77C19-B899-CD42-BE06-89718BC7F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018791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tflix Vegan Doccie 'The Game Changers' Appeals To Traditional Masculinity  - The Daily Vox">
            <a:extLst>
              <a:ext uri="{FF2B5EF4-FFF2-40B4-BE49-F238E27FC236}">
                <a16:creationId xmlns:a16="http://schemas.microsoft.com/office/drawing/2014/main" id="{688A317D-2CB5-F844-802D-F73BB94E4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9AD5158-3276-0F48-AFA9-C8204D2AE68F}"/>
              </a:ext>
            </a:extLst>
          </p:cNvPr>
          <p:cNvSpPr>
            <a:spLocks noGrp="1"/>
          </p:cNvSpPr>
          <p:nvPr>
            <p:ph type="ctrTitle"/>
          </p:nvPr>
        </p:nvSpPr>
        <p:spPr>
          <a:xfrm>
            <a:off x="3105373" y="4543215"/>
            <a:ext cx="9144000" cy="1003431"/>
          </a:xfrm>
        </p:spPr>
        <p:txBody>
          <a:bodyPr>
            <a:normAutofit/>
          </a:bodyPr>
          <a:lstStyle/>
          <a:p>
            <a:r>
              <a:rPr lang="en-US" sz="4800" b="1" i="1" dirty="0">
                <a:blipFill>
                  <a:blip r:embed="rId3"/>
                  <a:tile tx="0" ty="0" sx="100000" sy="100000" flip="none" algn="tl"/>
                </a:blipFill>
                <a:latin typeface="Arial Narrow" panose="020B0604020202020204" pitchFamily="34" charset="0"/>
                <a:ea typeface="Cambria Math" panose="02040503050406030204" pitchFamily="18" charset="0"/>
                <a:cs typeface="Damascus" pitchFamily="2" charset="-78"/>
              </a:rPr>
              <a:t>Narratives of the Vegan Hero</a:t>
            </a:r>
          </a:p>
        </p:txBody>
      </p:sp>
      <p:sp>
        <p:nvSpPr>
          <p:cNvPr id="3" name="Subtitle 2">
            <a:extLst>
              <a:ext uri="{FF2B5EF4-FFF2-40B4-BE49-F238E27FC236}">
                <a16:creationId xmlns:a16="http://schemas.microsoft.com/office/drawing/2014/main" id="{C77D32F6-6019-9F4A-B3BF-FD2A13525CB5}"/>
              </a:ext>
            </a:extLst>
          </p:cNvPr>
          <p:cNvSpPr>
            <a:spLocks noGrp="1"/>
          </p:cNvSpPr>
          <p:nvPr>
            <p:ph type="subTitle" idx="1"/>
          </p:nvPr>
        </p:nvSpPr>
        <p:spPr>
          <a:xfrm>
            <a:off x="5251927" y="5477261"/>
            <a:ext cx="7363206" cy="725065"/>
          </a:xfrm>
        </p:spPr>
        <p:txBody>
          <a:bodyPr>
            <a:noAutofit/>
          </a:bodyPr>
          <a:lstStyle/>
          <a:p>
            <a:r>
              <a:rPr lang="en-US" sz="3600" b="1" i="1" dirty="0">
                <a:blipFill>
                  <a:blip r:embed="rId3"/>
                  <a:tile tx="0" ty="0" sx="100000" sy="100000" flip="none" algn="tl"/>
                </a:blipFill>
                <a:latin typeface="Arial Narrow" panose="020B0604020202020204" pitchFamily="34" charset="0"/>
                <a:ea typeface="Cambria Math" panose="02040503050406030204" pitchFamily="18" charset="0"/>
                <a:cs typeface="Damascus" pitchFamily="2" charset="-78"/>
              </a:rPr>
              <a:t>a positive ecolinguistics analysis</a:t>
            </a:r>
          </a:p>
        </p:txBody>
      </p:sp>
      <p:sp>
        <p:nvSpPr>
          <p:cNvPr id="5" name="Subtitle 2">
            <a:extLst>
              <a:ext uri="{FF2B5EF4-FFF2-40B4-BE49-F238E27FC236}">
                <a16:creationId xmlns:a16="http://schemas.microsoft.com/office/drawing/2014/main" id="{5C93D933-B934-2245-8A5C-2FF91FDBBE9A}"/>
              </a:ext>
            </a:extLst>
          </p:cNvPr>
          <p:cNvSpPr txBox="1">
            <a:spLocks/>
          </p:cNvSpPr>
          <p:nvPr/>
        </p:nvSpPr>
        <p:spPr>
          <a:xfrm>
            <a:off x="8330206" y="324348"/>
            <a:ext cx="3535478" cy="11386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dirty="0">
                <a:blipFill>
                  <a:blip r:embed="rId3"/>
                  <a:tile tx="0" ty="0" sx="100000" sy="100000" flip="none" algn="tl"/>
                </a:blipFill>
                <a:latin typeface="Andale Mono" panose="020B0509000000000004" pitchFamily="49" charset="0"/>
                <a:ea typeface="Cambria Math" panose="02040503050406030204" pitchFamily="18" charset="0"/>
                <a:cs typeface="Damascus" pitchFamily="2" charset="-78"/>
              </a:rPr>
              <a:t>Mario Leto</a:t>
            </a:r>
          </a:p>
          <a:p>
            <a:pPr algn="r"/>
            <a:r>
              <a:rPr lang="en-US" sz="1400" b="1" dirty="0">
                <a:blipFill>
                  <a:blip r:embed="rId3"/>
                  <a:tile tx="0" ty="0" sx="100000" sy="100000" flip="none" algn="tl"/>
                </a:blipFill>
                <a:latin typeface="Andale Mono" panose="020B0509000000000004" pitchFamily="49" charset="0"/>
                <a:ea typeface="Cambria Math" panose="02040503050406030204" pitchFamily="18" charset="0"/>
                <a:cs typeface="Damascus" pitchFamily="2" charset="-78"/>
              </a:rPr>
              <a:t>Meiji University</a:t>
            </a:r>
          </a:p>
          <a:p>
            <a:pPr algn="r"/>
            <a:r>
              <a:rPr lang="en-US" sz="1400" b="1" dirty="0">
                <a:blipFill>
                  <a:blip r:embed="rId3"/>
                  <a:tile tx="0" ty="0" sx="100000" sy="100000" flip="none" algn="tl"/>
                </a:blipFill>
                <a:latin typeface="Andale Mono" panose="020B0509000000000004" pitchFamily="49" charset="0"/>
                <a:ea typeface="Cambria Math" panose="02040503050406030204" pitchFamily="18" charset="0"/>
                <a:cs typeface="Damascus" pitchFamily="2" charset="-78"/>
              </a:rPr>
              <a:t>University of Gloucestershire</a:t>
            </a:r>
          </a:p>
        </p:txBody>
      </p:sp>
    </p:spTree>
    <p:extLst>
      <p:ext uri="{BB962C8B-B14F-4D97-AF65-F5344CB8AC3E}">
        <p14:creationId xmlns:p14="http://schemas.microsoft.com/office/powerpoint/2010/main" val="2144460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266" name="Picture 2" descr="The Bigger Picture | Animal Foods &amp; The Environment | The Game Changers">
            <a:extLst>
              <a:ext uri="{FF2B5EF4-FFF2-40B4-BE49-F238E27FC236}">
                <a16:creationId xmlns:a16="http://schemas.microsoft.com/office/drawing/2014/main" id="{7BDA3D8E-415A-5145-910B-4B4A213AA56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54170" r="9595"/>
          <a:stretch/>
        </p:blipFill>
        <p:spPr bwMode="auto">
          <a:xfrm>
            <a:off x="7221967" y="0"/>
            <a:ext cx="4970033"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84778B-BDDD-3F4A-BAE0-7D384A7CA2AF}"/>
              </a:ext>
            </a:extLst>
          </p:cNvPr>
          <p:cNvSpPr txBox="1"/>
          <p:nvPr/>
        </p:nvSpPr>
        <p:spPr>
          <a:xfrm>
            <a:off x="8606116" y="5825577"/>
            <a:ext cx="3160358" cy="738664"/>
          </a:xfrm>
          <a:prstGeom prst="rect">
            <a:avLst/>
          </a:prstGeom>
          <a:noFill/>
        </p:spPr>
        <p:txBody>
          <a:bodyPr wrap="square" rtlCol="0">
            <a:spAutoFit/>
          </a:bodyPr>
          <a:lstStyle/>
          <a:p>
            <a:pPr algn="r"/>
            <a:r>
              <a:rPr lang="en-US" sz="1400" dirty="0">
                <a:latin typeface="Andale Mono" panose="020B0509000000000004" pitchFamily="49" charset="0"/>
                <a:ea typeface="Noteworthy Light" panose="02000400000000000000" pitchFamily="2" charset="77"/>
                <a:cs typeface="MV Boli" panose="02000500030200090000" pitchFamily="2" charset="0"/>
              </a:rPr>
              <a:t>Damien </a:t>
            </a:r>
            <a:r>
              <a:rPr lang="en-US" sz="1400" dirty="0" err="1">
                <a:latin typeface="Andale Mono" panose="020B0509000000000004" pitchFamily="49" charset="0"/>
                <a:ea typeface="Noteworthy Light" panose="02000400000000000000" pitchFamily="2" charset="77"/>
                <a:cs typeface="MV Boli" panose="02000500030200090000" pitchFamily="2" charset="0"/>
              </a:rPr>
              <a:t>Mander</a:t>
            </a:r>
            <a:endParaRPr lang="en-US" sz="1400" dirty="0">
              <a:latin typeface="Andale Mono" panose="020B0509000000000004" pitchFamily="49" charset="0"/>
              <a:ea typeface="Noteworthy Light" panose="02000400000000000000" pitchFamily="2" charset="77"/>
              <a:cs typeface="MV Boli" panose="02000500030200090000" pitchFamily="2" charset="0"/>
            </a:endParaRPr>
          </a:p>
          <a:p>
            <a:pPr algn="r"/>
            <a:r>
              <a:rPr lang="en-US" sz="1400" dirty="0">
                <a:latin typeface="Andale Mono" panose="020B0509000000000004" pitchFamily="49" charset="0"/>
                <a:ea typeface="Noteworthy Light" panose="02000400000000000000" pitchFamily="2" charset="77"/>
                <a:cs typeface="MV Boli" panose="02000500030200090000" pitchFamily="2" charset="0"/>
              </a:rPr>
              <a:t>Founder of International Anti-Poaching Foundation </a:t>
            </a:r>
          </a:p>
        </p:txBody>
      </p:sp>
      <p:sp>
        <p:nvSpPr>
          <p:cNvPr id="13" name="TextBox 12">
            <a:extLst>
              <a:ext uri="{FF2B5EF4-FFF2-40B4-BE49-F238E27FC236}">
                <a16:creationId xmlns:a16="http://schemas.microsoft.com/office/drawing/2014/main" id="{0D37923B-1FAB-034D-922E-D3A3B987329F}"/>
              </a:ext>
            </a:extLst>
          </p:cNvPr>
          <p:cNvSpPr txBox="1"/>
          <p:nvPr/>
        </p:nvSpPr>
        <p:spPr>
          <a:xfrm>
            <a:off x="527122" y="3485463"/>
            <a:ext cx="7084680" cy="830997"/>
          </a:xfrm>
          <a:prstGeom prst="rect">
            <a:avLst/>
          </a:prstGeom>
          <a:noFill/>
        </p:spPr>
        <p:txBody>
          <a:bodyPr wrap="square" rtlCol="0">
            <a:spAutoFit/>
          </a:bodyPr>
          <a:lstStyle/>
          <a:p>
            <a:r>
              <a:rPr lang="en-US" sz="2400" b="1" dirty="0">
                <a:latin typeface="+mj-lt"/>
              </a:rPr>
              <a:t>Narrative entailment</a:t>
            </a:r>
            <a:r>
              <a:rPr lang="en-US" sz="2400" dirty="0">
                <a:latin typeface="+mj-lt"/>
              </a:rPr>
              <a:t>:</a:t>
            </a:r>
          </a:p>
          <a:p>
            <a:r>
              <a:rPr lang="en-US" sz="2400" dirty="0">
                <a:latin typeface="+mj-lt"/>
              </a:rPr>
              <a:t>Animal-based diets are destructive to the environment </a:t>
            </a:r>
          </a:p>
        </p:txBody>
      </p:sp>
      <p:sp>
        <p:nvSpPr>
          <p:cNvPr id="14" name="TextBox 13">
            <a:extLst>
              <a:ext uri="{FF2B5EF4-FFF2-40B4-BE49-F238E27FC236}">
                <a16:creationId xmlns:a16="http://schemas.microsoft.com/office/drawing/2014/main" id="{6E064FBC-1FCC-3849-8F39-E6845ECDA878}"/>
              </a:ext>
            </a:extLst>
          </p:cNvPr>
          <p:cNvSpPr txBox="1"/>
          <p:nvPr/>
        </p:nvSpPr>
        <p:spPr>
          <a:xfrm>
            <a:off x="527122" y="4508164"/>
            <a:ext cx="6562165" cy="830997"/>
          </a:xfrm>
          <a:prstGeom prst="rect">
            <a:avLst/>
          </a:prstGeom>
          <a:noFill/>
        </p:spPr>
        <p:txBody>
          <a:bodyPr wrap="square" rtlCol="0">
            <a:spAutoFit/>
          </a:bodyPr>
          <a:lstStyle/>
          <a:p>
            <a:pPr>
              <a:spcBef>
                <a:spcPts val="600"/>
              </a:spcBef>
            </a:pPr>
            <a:r>
              <a:rPr lang="en-US" sz="2400" b="1" dirty="0">
                <a:latin typeface="+mj-lt"/>
              </a:rPr>
              <a:t>My vegan ecosophy</a:t>
            </a:r>
            <a:r>
              <a:rPr lang="en-US" sz="2400" dirty="0">
                <a:latin typeface="+mj-lt"/>
              </a:rPr>
              <a:t>: Destructive Environmental Impacts of Animal Farming</a:t>
            </a:r>
          </a:p>
        </p:txBody>
      </p:sp>
      <p:sp>
        <p:nvSpPr>
          <p:cNvPr id="15" name="TextBox 14">
            <a:extLst>
              <a:ext uri="{FF2B5EF4-FFF2-40B4-BE49-F238E27FC236}">
                <a16:creationId xmlns:a16="http://schemas.microsoft.com/office/drawing/2014/main" id="{5FDB25D5-D74A-C14E-A853-3E3227D41E3B}"/>
              </a:ext>
            </a:extLst>
          </p:cNvPr>
          <p:cNvSpPr txBox="1"/>
          <p:nvPr/>
        </p:nvSpPr>
        <p:spPr>
          <a:xfrm>
            <a:off x="527123" y="304807"/>
            <a:ext cx="6562165" cy="1323439"/>
          </a:xfrm>
          <a:prstGeom prst="rect">
            <a:avLst/>
          </a:prstGeom>
          <a:noFill/>
        </p:spPr>
        <p:txBody>
          <a:bodyPr wrap="square" rtlCol="0">
            <a:spAutoFit/>
          </a:bodyPr>
          <a:lstStyle/>
          <a:p>
            <a:pPr>
              <a:spcBef>
                <a:spcPts val="600"/>
              </a:spcBef>
            </a:pPr>
            <a:r>
              <a:rPr lang="en-US" sz="2000" b="1" dirty="0">
                <a:latin typeface="+mj-lt"/>
              </a:rPr>
              <a:t>Embedded Narrative</a:t>
            </a:r>
            <a:r>
              <a:rPr lang="en-US" sz="2000" dirty="0">
                <a:latin typeface="+mj-lt"/>
              </a:rPr>
              <a:t> </a:t>
            </a:r>
            <a:r>
              <a:rPr lang="en-US" sz="2000" b="1" dirty="0">
                <a:latin typeface="+mj-lt"/>
              </a:rPr>
              <a:t>Damian </a:t>
            </a:r>
            <a:r>
              <a:rPr lang="en-US" sz="2000" b="1" dirty="0" err="1">
                <a:latin typeface="+mj-lt"/>
              </a:rPr>
              <a:t>Mander</a:t>
            </a:r>
            <a:r>
              <a:rPr lang="en-US" sz="2000" dirty="0">
                <a:latin typeface="+mj-lt"/>
              </a:rPr>
              <a:t>:</a:t>
            </a:r>
          </a:p>
          <a:p>
            <a:r>
              <a:rPr lang="en-US" sz="2000" dirty="0">
                <a:latin typeface="+mj-lt"/>
              </a:rPr>
              <a:t>“the actual biggest threat we have is the meat industry and the land they are continually taking away from what we have left of these natural wilderness areas...”</a:t>
            </a:r>
          </a:p>
        </p:txBody>
      </p:sp>
      <p:sp>
        <p:nvSpPr>
          <p:cNvPr id="3" name="Rectangle 2">
            <a:extLst>
              <a:ext uri="{FF2B5EF4-FFF2-40B4-BE49-F238E27FC236}">
                <a16:creationId xmlns:a16="http://schemas.microsoft.com/office/drawing/2014/main" id="{20224FF6-6139-2748-BF9E-C2233C93529D}"/>
              </a:ext>
            </a:extLst>
          </p:cNvPr>
          <p:cNvSpPr/>
          <p:nvPr/>
        </p:nvSpPr>
        <p:spPr>
          <a:xfrm>
            <a:off x="527122" y="1816431"/>
            <a:ext cx="6562164" cy="646331"/>
          </a:xfrm>
          <a:prstGeom prst="rect">
            <a:avLst/>
          </a:prstGeom>
        </p:spPr>
        <p:txBody>
          <a:bodyPr wrap="square">
            <a:spAutoFit/>
          </a:bodyPr>
          <a:lstStyle/>
          <a:p>
            <a:r>
              <a:rPr lang="en-US" b="1" dirty="0">
                <a:latin typeface="Calibri Light" panose="020F0302020204030204" pitchFamily="34" charset="0"/>
                <a:ea typeface="Yu Mincho" panose="02020400000000000000" pitchFamily="18" charset="-128"/>
              </a:rPr>
              <a:t>Expert Source Johan </a:t>
            </a:r>
            <a:r>
              <a:rPr lang="en-US" b="1" dirty="0" err="1">
                <a:latin typeface="Calibri Light" panose="020F0302020204030204" pitchFamily="34" charset="0"/>
                <a:ea typeface="Yu Mincho" panose="02020400000000000000" pitchFamily="18" charset="-128"/>
              </a:rPr>
              <a:t>Rockstrom</a:t>
            </a:r>
            <a:r>
              <a:rPr lang="en-US" dirty="0">
                <a:latin typeface="Calibri Light" panose="020F0302020204030204" pitchFamily="34" charset="0"/>
                <a:ea typeface="Yu Mincho" panose="02020400000000000000" pitchFamily="18" charset="-128"/>
              </a:rPr>
              <a:t>: “Meat plays a disproportionately large role in causing [the] overuse of freshwater.”</a:t>
            </a:r>
            <a:r>
              <a:rPr lang="en-US" dirty="0">
                <a:effectLst/>
              </a:rPr>
              <a:t> </a:t>
            </a:r>
            <a:endParaRPr lang="en-US" dirty="0"/>
          </a:p>
        </p:txBody>
      </p:sp>
      <p:sp>
        <p:nvSpPr>
          <p:cNvPr id="4" name="Rectangle 3">
            <a:extLst>
              <a:ext uri="{FF2B5EF4-FFF2-40B4-BE49-F238E27FC236}">
                <a16:creationId xmlns:a16="http://schemas.microsoft.com/office/drawing/2014/main" id="{48ADDE0D-AA22-A143-B4BC-DAE3007D7BB5}"/>
              </a:ext>
            </a:extLst>
          </p:cNvPr>
          <p:cNvSpPr/>
          <p:nvPr/>
        </p:nvSpPr>
        <p:spPr>
          <a:xfrm>
            <a:off x="527122" y="2650947"/>
            <a:ext cx="6438122" cy="646331"/>
          </a:xfrm>
          <a:prstGeom prst="rect">
            <a:avLst/>
          </a:prstGeom>
        </p:spPr>
        <p:txBody>
          <a:bodyPr wrap="square">
            <a:spAutoFit/>
          </a:bodyPr>
          <a:lstStyle/>
          <a:p>
            <a:r>
              <a:rPr lang="en-US" b="1" dirty="0">
                <a:latin typeface="Calibri Light" panose="020F0302020204030204" pitchFamily="34" charset="0"/>
                <a:ea typeface="Yu Mincho" panose="02020400000000000000" pitchFamily="18" charset="-128"/>
              </a:rPr>
              <a:t>Expert Source Rob Baily</a:t>
            </a:r>
            <a:r>
              <a:rPr lang="en-US" dirty="0">
                <a:latin typeface="Calibri Light" panose="020F0302020204030204" pitchFamily="34" charset="0"/>
                <a:ea typeface="Yu Mincho" panose="02020400000000000000" pitchFamily="18" charset="-128"/>
              </a:rPr>
              <a:t>: “The livestock sector is responsible for fifteen percent of global man-made emissions.”</a:t>
            </a:r>
            <a:r>
              <a:rPr lang="en-US" dirty="0">
                <a:effectLst/>
              </a:rPr>
              <a:t> </a:t>
            </a:r>
            <a:endParaRPr lang="en-US" dirty="0"/>
          </a:p>
        </p:txBody>
      </p:sp>
    </p:spTree>
    <p:extLst>
      <p:ext uri="{BB962C8B-B14F-4D97-AF65-F5344CB8AC3E}">
        <p14:creationId xmlns:p14="http://schemas.microsoft.com/office/powerpoint/2010/main" val="747243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orks Over Knives, The Game Changers, Meat the Family ... 5 inspiring films  and TV shows likely to make you turn vegan | South China Morning Post">
            <a:extLst>
              <a:ext uri="{FF2B5EF4-FFF2-40B4-BE49-F238E27FC236}">
                <a16:creationId xmlns:a16="http://schemas.microsoft.com/office/drawing/2014/main" id="{2185EDBE-10C4-8545-A5CC-5424A7E5CC7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1887" r="12549"/>
          <a:stretch/>
        </p:blipFill>
        <p:spPr bwMode="auto">
          <a:xfrm>
            <a:off x="0" y="0"/>
            <a:ext cx="4687225"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F02DB2-65B0-DE42-A648-8FAA997D98E2}"/>
              </a:ext>
            </a:extLst>
          </p:cNvPr>
          <p:cNvSpPr txBox="1"/>
          <p:nvPr/>
        </p:nvSpPr>
        <p:spPr>
          <a:xfrm>
            <a:off x="409987" y="5822398"/>
            <a:ext cx="3759678" cy="738664"/>
          </a:xfrm>
          <a:prstGeom prst="rect">
            <a:avLst/>
          </a:prstGeom>
          <a:noFill/>
        </p:spPr>
        <p:txBody>
          <a:bodyPr wrap="square" rtlCol="0">
            <a:spAutoFit/>
          </a:bodyPr>
          <a:lstStyle/>
          <a:p>
            <a:r>
              <a:rPr lang="en-US" sz="1400" dirty="0">
                <a:latin typeface="Andale Mono" panose="020B0509000000000004" pitchFamily="49" charset="0"/>
                <a:ea typeface="Noteworthy Light" panose="02000400000000000000" pitchFamily="2" charset="77"/>
                <a:cs typeface="MV Boli" panose="02000500030200090000" pitchFamily="2" charset="0"/>
              </a:rPr>
              <a:t>Lucious Smith, age 60</a:t>
            </a:r>
          </a:p>
          <a:p>
            <a:r>
              <a:rPr lang="en-US" sz="1400" dirty="0">
                <a:latin typeface="Andale Mono" panose="020B0509000000000004" pitchFamily="49" charset="0"/>
                <a:ea typeface="Noteworthy Light" panose="02000400000000000000" pitchFamily="2" charset="77"/>
                <a:cs typeface="MV Boli" panose="02000500030200090000" pitchFamily="2" charset="0"/>
              </a:rPr>
              <a:t>Former NFL cornerback</a:t>
            </a:r>
          </a:p>
          <a:p>
            <a:r>
              <a:rPr lang="en-US" sz="1400" dirty="0">
                <a:latin typeface="Andale Mono" panose="020B0509000000000004" pitchFamily="49" charset="0"/>
                <a:ea typeface="Noteworthy Light" panose="02000400000000000000" pitchFamily="2" charset="77"/>
                <a:cs typeface="MV Boli" panose="02000500030200090000" pitchFamily="2" charset="0"/>
              </a:rPr>
              <a:t>Strength and conditioning coach </a:t>
            </a:r>
          </a:p>
        </p:txBody>
      </p:sp>
      <p:sp>
        <p:nvSpPr>
          <p:cNvPr id="10" name="TextBox 9">
            <a:extLst>
              <a:ext uri="{FF2B5EF4-FFF2-40B4-BE49-F238E27FC236}">
                <a16:creationId xmlns:a16="http://schemas.microsoft.com/office/drawing/2014/main" id="{91AFBCF9-C1BC-9544-95C4-AC6E5CE1DFC6}"/>
              </a:ext>
            </a:extLst>
          </p:cNvPr>
          <p:cNvSpPr txBox="1"/>
          <p:nvPr/>
        </p:nvSpPr>
        <p:spPr>
          <a:xfrm>
            <a:off x="4783809" y="284788"/>
            <a:ext cx="6963541" cy="1477328"/>
          </a:xfrm>
          <a:prstGeom prst="rect">
            <a:avLst/>
          </a:prstGeom>
          <a:noFill/>
        </p:spPr>
        <p:txBody>
          <a:bodyPr wrap="square" rtlCol="0">
            <a:spAutoFit/>
          </a:bodyPr>
          <a:lstStyle/>
          <a:p>
            <a:r>
              <a:rPr lang="en-US" sz="3000" dirty="0">
                <a:latin typeface="+mj-lt"/>
              </a:rPr>
              <a:t>The narrative </a:t>
            </a:r>
            <a:r>
              <a:rPr lang="en-US" sz="3000" cap="small" dirty="0">
                <a:latin typeface="+mj-lt"/>
              </a:rPr>
              <a:t>the game changers </a:t>
            </a:r>
            <a:r>
              <a:rPr lang="en-US" sz="3000" dirty="0">
                <a:latin typeface="+mj-lt"/>
              </a:rPr>
              <a:t>is a beneficial story of veganism and needs to be promoted.</a:t>
            </a:r>
          </a:p>
        </p:txBody>
      </p:sp>
      <p:sp>
        <p:nvSpPr>
          <p:cNvPr id="11" name="TextBox 10">
            <a:extLst>
              <a:ext uri="{FF2B5EF4-FFF2-40B4-BE49-F238E27FC236}">
                <a16:creationId xmlns:a16="http://schemas.microsoft.com/office/drawing/2014/main" id="{A075122D-F98F-9049-9DE7-1AE270F8E3C1}"/>
              </a:ext>
            </a:extLst>
          </p:cNvPr>
          <p:cNvSpPr txBox="1"/>
          <p:nvPr/>
        </p:nvSpPr>
        <p:spPr>
          <a:xfrm>
            <a:off x="4783809" y="2037504"/>
            <a:ext cx="6859551" cy="4170372"/>
          </a:xfrm>
          <a:prstGeom prst="rect">
            <a:avLst/>
          </a:prstGeom>
          <a:noFill/>
        </p:spPr>
        <p:txBody>
          <a:bodyPr wrap="square" rtlCol="0">
            <a:spAutoFit/>
          </a:bodyPr>
          <a:lstStyle/>
          <a:p>
            <a:pPr>
              <a:spcBef>
                <a:spcPts val="600"/>
              </a:spcBef>
            </a:pPr>
            <a:r>
              <a:rPr lang="en-US" sz="2400" dirty="0">
                <a:latin typeface="+mj-lt"/>
              </a:rPr>
              <a:t>Create your own stories using the linguistic triggers and rhetorical structures used in </a:t>
            </a:r>
            <a:r>
              <a:rPr lang="en-US" sz="2400" cap="small" dirty="0">
                <a:latin typeface="+mj-lt"/>
              </a:rPr>
              <a:t>the game changers</a:t>
            </a:r>
            <a:r>
              <a:rPr lang="en-US" sz="2400" dirty="0">
                <a:latin typeface="+mj-lt"/>
              </a:rPr>
              <a:t>:</a:t>
            </a:r>
          </a:p>
          <a:p>
            <a:pPr marL="457200" indent="-457200">
              <a:spcBef>
                <a:spcPts val="1800"/>
              </a:spcBef>
              <a:buFont typeface="+mj-lt"/>
              <a:buAutoNum type="arabicPeriod"/>
            </a:pPr>
            <a:r>
              <a:rPr lang="en-US" sz="2400" dirty="0">
                <a:latin typeface="+mj-lt"/>
              </a:rPr>
              <a:t>Tell stories that center on the transition to a vegan diet and highlight its beneficial outcomes.</a:t>
            </a:r>
          </a:p>
          <a:p>
            <a:pPr marL="457200" indent="-457200">
              <a:spcBef>
                <a:spcPts val="600"/>
              </a:spcBef>
              <a:buFont typeface="+mj-lt"/>
              <a:buAutoNum type="arabicPeriod"/>
            </a:pPr>
            <a:r>
              <a:rPr lang="en-US" sz="2400" dirty="0">
                <a:latin typeface="+mj-lt"/>
              </a:rPr>
              <a:t>Emphasize the structured opposition through convictions and linguistic markers of contrast like disjunctive conjunctions.</a:t>
            </a:r>
          </a:p>
          <a:p>
            <a:pPr marL="457200" indent="-457200">
              <a:spcBef>
                <a:spcPts val="600"/>
              </a:spcBef>
              <a:buFont typeface="+mj-lt"/>
              <a:buAutoNum type="arabicPeriod"/>
            </a:pPr>
            <a:r>
              <a:rPr lang="en-US" sz="2400" dirty="0">
                <a:latin typeface="+mj-lt"/>
              </a:rPr>
              <a:t>Make your stories epic and follow the journey of the hero, bringing your message of ecological health back to your community.</a:t>
            </a:r>
          </a:p>
        </p:txBody>
      </p:sp>
    </p:spTree>
    <p:extLst>
      <p:ext uri="{BB962C8B-B14F-4D97-AF65-F5344CB8AC3E}">
        <p14:creationId xmlns:p14="http://schemas.microsoft.com/office/powerpoint/2010/main" val="990387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Movie Review: The Game Changers, short on credibility and science -  Athletics Illustrated">
            <a:extLst>
              <a:ext uri="{FF2B5EF4-FFF2-40B4-BE49-F238E27FC236}">
                <a16:creationId xmlns:a16="http://schemas.microsoft.com/office/drawing/2014/main" id="{C54195DC-1B43-9B48-9390-8F22C88DFF0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3076" r="17203"/>
          <a:stretch/>
        </p:blipFill>
        <p:spPr bwMode="auto">
          <a:xfrm>
            <a:off x="14342" y="0"/>
            <a:ext cx="738692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16" name="Diagram 15">
            <a:extLst>
              <a:ext uri="{FF2B5EF4-FFF2-40B4-BE49-F238E27FC236}">
                <a16:creationId xmlns:a16="http://schemas.microsoft.com/office/drawing/2014/main" id="{02F8BF87-2F07-2246-B70E-A9BB3508A9EB}"/>
              </a:ext>
            </a:extLst>
          </p:cNvPr>
          <p:cNvGraphicFramePr/>
          <p:nvPr/>
        </p:nvGraphicFramePr>
        <p:xfrm>
          <a:off x="4709457" y="1299298"/>
          <a:ext cx="7489713" cy="484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1AA23143-0C0D-9540-A82D-506DB52FDE18}"/>
              </a:ext>
            </a:extLst>
          </p:cNvPr>
          <p:cNvSpPr txBox="1"/>
          <p:nvPr/>
        </p:nvSpPr>
        <p:spPr>
          <a:xfrm>
            <a:off x="5714111" y="452008"/>
            <a:ext cx="5732027" cy="646331"/>
          </a:xfrm>
          <a:prstGeom prst="rect">
            <a:avLst/>
          </a:prstGeom>
          <a:noFill/>
        </p:spPr>
        <p:txBody>
          <a:bodyPr wrap="square" rtlCol="0">
            <a:spAutoFit/>
          </a:bodyPr>
          <a:lstStyle/>
          <a:p>
            <a:r>
              <a:rPr lang="en-US" sz="3600" b="1" dirty="0">
                <a:latin typeface="+mj-lt"/>
              </a:rPr>
              <a:t>Framing Narrative Structure</a:t>
            </a:r>
          </a:p>
        </p:txBody>
      </p:sp>
      <p:sp>
        <p:nvSpPr>
          <p:cNvPr id="23" name="TextBox 22">
            <a:extLst>
              <a:ext uri="{FF2B5EF4-FFF2-40B4-BE49-F238E27FC236}">
                <a16:creationId xmlns:a16="http://schemas.microsoft.com/office/drawing/2014/main" id="{C32A93F9-0E83-194E-9C3F-C9341D1C8EC3}"/>
              </a:ext>
            </a:extLst>
          </p:cNvPr>
          <p:cNvSpPr txBox="1"/>
          <p:nvPr/>
        </p:nvSpPr>
        <p:spPr>
          <a:xfrm>
            <a:off x="6307565" y="6253579"/>
            <a:ext cx="1717640" cy="338554"/>
          </a:xfrm>
          <a:prstGeom prst="rect">
            <a:avLst/>
          </a:prstGeom>
          <a:noFill/>
        </p:spPr>
        <p:txBody>
          <a:bodyPr wrap="square" rtlCol="0">
            <a:spAutoFit/>
          </a:bodyPr>
          <a:lstStyle/>
          <a:p>
            <a:pPr>
              <a:spcBef>
                <a:spcPts val="600"/>
              </a:spcBef>
            </a:pPr>
            <a:r>
              <a:rPr lang="en-US" sz="1600" dirty="0">
                <a:latin typeface="+mj-lt"/>
              </a:rPr>
              <a:t>Todorov (1977)</a:t>
            </a:r>
          </a:p>
        </p:txBody>
      </p:sp>
      <p:sp>
        <p:nvSpPr>
          <p:cNvPr id="24" name="TextBox 23">
            <a:extLst>
              <a:ext uri="{FF2B5EF4-FFF2-40B4-BE49-F238E27FC236}">
                <a16:creationId xmlns:a16="http://schemas.microsoft.com/office/drawing/2014/main" id="{AD83E0EC-ADE0-104C-9147-BA6F6852CB7E}"/>
              </a:ext>
            </a:extLst>
          </p:cNvPr>
          <p:cNvSpPr txBox="1"/>
          <p:nvPr/>
        </p:nvSpPr>
        <p:spPr>
          <a:xfrm>
            <a:off x="9236634" y="6253579"/>
            <a:ext cx="1622018" cy="338554"/>
          </a:xfrm>
          <a:prstGeom prst="rect">
            <a:avLst/>
          </a:prstGeom>
          <a:noFill/>
        </p:spPr>
        <p:txBody>
          <a:bodyPr wrap="square" rtlCol="0">
            <a:spAutoFit/>
          </a:bodyPr>
          <a:lstStyle/>
          <a:p>
            <a:pPr>
              <a:spcBef>
                <a:spcPts val="600"/>
              </a:spcBef>
            </a:pPr>
            <a:r>
              <a:rPr lang="en-US" sz="1600" dirty="0">
                <a:latin typeface="+mj-lt"/>
              </a:rPr>
              <a:t>Campbell (1949)</a:t>
            </a:r>
          </a:p>
        </p:txBody>
      </p:sp>
      <p:sp>
        <p:nvSpPr>
          <p:cNvPr id="2" name="Arc 1">
            <a:extLst>
              <a:ext uri="{FF2B5EF4-FFF2-40B4-BE49-F238E27FC236}">
                <a16:creationId xmlns:a16="http://schemas.microsoft.com/office/drawing/2014/main" id="{21FBA504-5A56-3C43-BBAD-B7E338ECF503}"/>
              </a:ext>
            </a:extLst>
          </p:cNvPr>
          <p:cNvSpPr/>
          <p:nvPr/>
        </p:nvSpPr>
        <p:spPr>
          <a:xfrm>
            <a:off x="-548473" y="1361028"/>
            <a:ext cx="10247260" cy="7289485"/>
          </a:xfrm>
          <a:prstGeom prst="arc">
            <a:avLst>
              <a:gd name="adj1" fmla="val 16200000"/>
              <a:gd name="adj2" fmla="val 21370434"/>
            </a:avLst>
          </a:prstGeom>
          <a:ln w="76200">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E9308821-662B-ED40-9EC8-919F2D0A94E3}"/>
              </a:ext>
            </a:extLst>
          </p:cNvPr>
          <p:cNvSpPr txBox="1"/>
          <p:nvPr/>
        </p:nvSpPr>
        <p:spPr>
          <a:xfrm>
            <a:off x="1732593" y="2398038"/>
            <a:ext cx="2609476" cy="1631216"/>
          </a:xfrm>
          <a:prstGeom prst="rect">
            <a:avLst/>
          </a:prstGeom>
          <a:noFill/>
        </p:spPr>
        <p:txBody>
          <a:bodyPr wrap="square" rtlCol="0">
            <a:spAutoFit/>
          </a:bodyPr>
          <a:lstStyle/>
          <a:p>
            <a:pPr algn="ctr"/>
            <a:r>
              <a:rPr lang="en-US" sz="2500" dirty="0">
                <a:latin typeface="Ink Free" panose="03080402000500000000" pitchFamily="66" charset="0"/>
              </a:rPr>
              <a:t>Eat vegan</a:t>
            </a:r>
          </a:p>
          <a:p>
            <a:pPr algn="ctr"/>
            <a:r>
              <a:rPr lang="en-US" sz="2500" dirty="0">
                <a:latin typeface="Ink Free" panose="03080402000500000000" pitchFamily="66" charset="0"/>
              </a:rPr>
              <a:t>Get healthy</a:t>
            </a:r>
          </a:p>
          <a:p>
            <a:pPr algn="ctr"/>
            <a:r>
              <a:rPr lang="en-US" sz="2500" dirty="0">
                <a:latin typeface="Ink Free" panose="03080402000500000000" pitchFamily="66" charset="0"/>
              </a:rPr>
              <a:t>Be strong</a:t>
            </a:r>
          </a:p>
          <a:p>
            <a:pPr algn="ctr"/>
            <a:r>
              <a:rPr lang="en-US" sz="2500" dirty="0">
                <a:latin typeface="Ink Free" panose="03080402000500000000" pitchFamily="66" charset="0"/>
              </a:rPr>
              <a:t>Save the planet</a:t>
            </a:r>
          </a:p>
        </p:txBody>
      </p:sp>
      <p:sp>
        <p:nvSpPr>
          <p:cNvPr id="12" name="Arc 11">
            <a:extLst>
              <a:ext uri="{FF2B5EF4-FFF2-40B4-BE49-F238E27FC236}">
                <a16:creationId xmlns:a16="http://schemas.microsoft.com/office/drawing/2014/main" id="{DD7EF17B-69BC-044B-87D6-A80A1BDEED2B}"/>
              </a:ext>
            </a:extLst>
          </p:cNvPr>
          <p:cNvSpPr/>
          <p:nvPr/>
        </p:nvSpPr>
        <p:spPr>
          <a:xfrm rot="10498738">
            <a:off x="2748990" y="-700953"/>
            <a:ext cx="11301259" cy="6642002"/>
          </a:xfrm>
          <a:prstGeom prst="arc">
            <a:avLst>
              <a:gd name="adj1" fmla="val 15958016"/>
              <a:gd name="adj2" fmla="val 20923537"/>
            </a:avLst>
          </a:prstGeom>
          <a:ln w="76200">
            <a:solidFill>
              <a:srgbClr val="FF0000"/>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7B502AB4-34FC-624F-865D-9FB37748024E}"/>
              </a:ext>
            </a:extLst>
          </p:cNvPr>
          <p:cNvSpPr txBox="1"/>
          <p:nvPr/>
        </p:nvSpPr>
        <p:spPr>
          <a:xfrm>
            <a:off x="392651" y="5903022"/>
            <a:ext cx="3740075" cy="523220"/>
          </a:xfrm>
          <a:prstGeom prst="rect">
            <a:avLst/>
          </a:prstGeom>
          <a:noFill/>
        </p:spPr>
        <p:txBody>
          <a:bodyPr wrap="square" rtlCol="0">
            <a:spAutoFit/>
          </a:bodyPr>
          <a:lstStyle/>
          <a:p>
            <a:r>
              <a:rPr lang="en-US" sz="1400" dirty="0">
                <a:latin typeface="Andale Mono" panose="020B0509000000000004" pitchFamily="49" charset="0"/>
                <a:ea typeface="Noteworthy Light" panose="02000400000000000000" pitchFamily="2" charset="77"/>
                <a:cs typeface="MV Boli" panose="02000500030200090000" pitchFamily="2" charset="0"/>
              </a:rPr>
              <a:t>Narrator James Wilks</a:t>
            </a:r>
          </a:p>
          <a:p>
            <a:r>
              <a:rPr lang="en-US" sz="1400" dirty="0">
                <a:latin typeface="Andale Mono" panose="020B0509000000000004" pitchFamily="49" charset="0"/>
                <a:ea typeface="Noteworthy Light" panose="02000400000000000000" pitchFamily="2" charset="77"/>
                <a:cs typeface="MV Boli" panose="02000500030200090000" pitchFamily="2" charset="0"/>
              </a:rPr>
              <a:t>UFC fighter, combat trainer</a:t>
            </a:r>
          </a:p>
        </p:txBody>
      </p:sp>
    </p:spTree>
    <p:extLst>
      <p:ext uri="{BB962C8B-B14F-4D97-AF65-F5344CB8AC3E}">
        <p14:creationId xmlns:p14="http://schemas.microsoft.com/office/powerpoint/2010/main" val="73824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NEA's Highest Honor Goes to Climate Teen Activist, Greta Thunberg - 2021  NEA Annual Meeting">
            <a:extLst>
              <a:ext uri="{FF2B5EF4-FFF2-40B4-BE49-F238E27FC236}">
                <a16:creationId xmlns:a16="http://schemas.microsoft.com/office/drawing/2014/main" id="{E3FE87B3-F448-BC4E-B66D-37A4A7824C9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8095" r="33113"/>
          <a:stretch/>
        </p:blipFill>
        <p:spPr bwMode="auto">
          <a:xfrm>
            <a:off x="0" y="27432"/>
            <a:ext cx="5721633"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D1C3B2-02D8-3448-8823-E5AB9B24DF7B}"/>
              </a:ext>
            </a:extLst>
          </p:cNvPr>
          <p:cNvSpPr txBox="1"/>
          <p:nvPr/>
        </p:nvSpPr>
        <p:spPr>
          <a:xfrm>
            <a:off x="5056381" y="3301809"/>
            <a:ext cx="6529042" cy="2385268"/>
          </a:xfrm>
          <a:prstGeom prst="rect">
            <a:avLst/>
          </a:prstGeom>
          <a:noFill/>
        </p:spPr>
        <p:txBody>
          <a:bodyPr wrap="square" rtlCol="0">
            <a:spAutoFit/>
          </a:bodyPr>
          <a:lstStyle/>
          <a:p>
            <a:pPr>
              <a:spcBef>
                <a:spcPts val="600"/>
              </a:spcBef>
            </a:pPr>
            <a:r>
              <a:rPr lang="en-US" sz="2400" dirty="0">
                <a:latin typeface="+mj-lt"/>
              </a:rPr>
              <a:t>“Our heroes reflect our priorities, our particular cultural values. He or she breaks new ground, can represent all of us. The hero is our second chance. The old ways must be constantly renewed and new understandings developed.”</a:t>
            </a:r>
          </a:p>
          <a:p>
            <a:pPr>
              <a:spcBef>
                <a:spcPts val="600"/>
              </a:spcBef>
            </a:pPr>
            <a:r>
              <a:rPr lang="en-US" sz="2400" dirty="0">
                <a:latin typeface="+mj-lt"/>
              </a:rPr>
              <a:t>			(Leeming 2002: 117-123)</a:t>
            </a:r>
          </a:p>
        </p:txBody>
      </p:sp>
      <p:sp>
        <p:nvSpPr>
          <p:cNvPr id="5" name="TextBox 4">
            <a:extLst>
              <a:ext uri="{FF2B5EF4-FFF2-40B4-BE49-F238E27FC236}">
                <a16:creationId xmlns:a16="http://schemas.microsoft.com/office/drawing/2014/main" id="{91166F01-0CB9-864B-A052-AB409B9431C2}"/>
              </a:ext>
            </a:extLst>
          </p:cNvPr>
          <p:cNvSpPr txBox="1"/>
          <p:nvPr/>
        </p:nvSpPr>
        <p:spPr>
          <a:xfrm>
            <a:off x="390144" y="5963355"/>
            <a:ext cx="2670286" cy="523220"/>
          </a:xfrm>
          <a:prstGeom prst="rect">
            <a:avLst/>
          </a:prstGeom>
          <a:noFill/>
        </p:spPr>
        <p:txBody>
          <a:bodyPr wrap="square" rtlCol="0">
            <a:spAutoFit/>
          </a:bodyPr>
          <a:lstStyle/>
          <a:p>
            <a:r>
              <a:rPr lang="en-US" sz="1400" dirty="0">
                <a:latin typeface="Andale Mono" panose="020B0509000000000004" pitchFamily="49" charset="0"/>
                <a:ea typeface="Noteworthy Light" panose="02000400000000000000" pitchFamily="2" charset="77"/>
                <a:cs typeface="MV Boli" panose="02000500030200090000" pitchFamily="2" charset="0"/>
              </a:rPr>
              <a:t>Greta Thunberg</a:t>
            </a:r>
          </a:p>
          <a:p>
            <a:r>
              <a:rPr lang="en-US" sz="1400" dirty="0">
                <a:latin typeface="Andale Mono" panose="020B0509000000000004" pitchFamily="49" charset="0"/>
                <a:ea typeface="Noteworthy Light" panose="02000400000000000000" pitchFamily="2" charset="77"/>
                <a:cs typeface="MV Boli" panose="02000500030200090000" pitchFamily="2" charset="0"/>
              </a:rPr>
              <a:t>Environmental activist</a:t>
            </a:r>
          </a:p>
        </p:txBody>
      </p:sp>
      <p:sp>
        <p:nvSpPr>
          <p:cNvPr id="7" name="TextBox 6">
            <a:extLst>
              <a:ext uri="{FF2B5EF4-FFF2-40B4-BE49-F238E27FC236}">
                <a16:creationId xmlns:a16="http://schemas.microsoft.com/office/drawing/2014/main" id="{F6DE9409-597D-A141-9D7F-9CF9588E3E92}"/>
              </a:ext>
            </a:extLst>
          </p:cNvPr>
          <p:cNvSpPr txBox="1"/>
          <p:nvPr/>
        </p:nvSpPr>
        <p:spPr>
          <a:xfrm>
            <a:off x="5056381" y="587877"/>
            <a:ext cx="6802057" cy="2385268"/>
          </a:xfrm>
          <a:prstGeom prst="rect">
            <a:avLst/>
          </a:prstGeom>
          <a:noFill/>
        </p:spPr>
        <p:txBody>
          <a:bodyPr wrap="square" rtlCol="0">
            <a:spAutoFit/>
          </a:bodyPr>
          <a:lstStyle/>
          <a:p>
            <a:pPr>
              <a:spcBef>
                <a:spcPts val="600"/>
              </a:spcBef>
            </a:pPr>
            <a:r>
              <a:rPr lang="en-US" sz="2400" dirty="0">
                <a:latin typeface="+mj-lt"/>
              </a:rPr>
              <a:t>“When the hero quest has been accomplished...the adventurer still must return with his [or her] life-transmuting trophy...where the boon may redound to the renewing of the community, the nation, the planet, or the ten thousand worlds.”</a:t>
            </a:r>
          </a:p>
          <a:p>
            <a:pPr>
              <a:spcBef>
                <a:spcPts val="600"/>
              </a:spcBef>
            </a:pPr>
            <a:r>
              <a:rPr lang="en-US" sz="2400" dirty="0">
                <a:latin typeface="+mj-lt"/>
              </a:rPr>
              <a:t>			(Campbell 2008: 167)</a:t>
            </a:r>
          </a:p>
        </p:txBody>
      </p:sp>
    </p:spTree>
    <p:extLst>
      <p:ext uri="{BB962C8B-B14F-4D97-AF65-F5344CB8AC3E}">
        <p14:creationId xmlns:p14="http://schemas.microsoft.com/office/powerpoint/2010/main" val="1257377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w Plant-Based Documentary The Game Changers Is Now Streaming on Netflix -  ChooseVeg">
            <a:extLst>
              <a:ext uri="{FF2B5EF4-FFF2-40B4-BE49-F238E27FC236}">
                <a16:creationId xmlns:a16="http://schemas.microsoft.com/office/drawing/2014/main" id="{5C8D04A5-644B-CF43-A89C-91BE7439AE9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54956" r="11742"/>
          <a:stretch/>
        </p:blipFill>
        <p:spPr bwMode="auto">
          <a:xfrm>
            <a:off x="6400800" y="0"/>
            <a:ext cx="5768964" cy="6858000"/>
          </a:xfrm>
          <a:prstGeom prst="rect">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a:softEdge rad="317500"/>
          </a:effectLst>
        </p:spPr>
      </p:pic>
      <p:sp>
        <p:nvSpPr>
          <p:cNvPr id="2" name="TextBox 1">
            <a:extLst>
              <a:ext uri="{FF2B5EF4-FFF2-40B4-BE49-F238E27FC236}">
                <a16:creationId xmlns:a16="http://schemas.microsoft.com/office/drawing/2014/main" id="{DFD1C3B2-02D8-3448-8823-E5AB9B24DF7B}"/>
              </a:ext>
            </a:extLst>
          </p:cNvPr>
          <p:cNvSpPr txBox="1"/>
          <p:nvPr/>
        </p:nvSpPr>
        <p:spPr>
          <a:xfrm>
            <a:off x="178764" y="575999"/>
            <a:ext cx="6433072" cy="5078313"/>
          </a:xfrm>
          <a:prstGeom prst="rect">
            <a:avLst/>
          </a:prstGeom>
          <a:noFill/>
        </p:spPr>
        <p:txBody>
          <a:bodyPr wrap="square" rtlCol="0">
            <a:spAutoFit/>
          </a:bodyPr>
          <a:lstStyle/>
          <a:p>
            <a:pPr>
              <a:spcBef>
                <a:spcPts val="1200"/>
              </a:spcBef>
            </a:pPr>
            <a:r>
              <a:rPr lang="en-US" sz="2400" dirty="0">
                <a:latin typeface="+mj-lt"/>
              </a:rPr>
              <a:t>Theoretical framework: Ecolinguistics (Stibbe 2021)</a:t>
            </a:r>
          </a:p>
          <a:p>
            <a:pPr lvl="1">
              <a:spcBef>
                <a:spcPts val="1800"/>
              </a:spcBef>
            </a:pPr>
            <a:r>
              <a:rPr lang="en-US" sz="2400" dirty="0">
                <a:latin typeface="+mj-lt"/>
              </a:rPr>
              <a:t>Linguistic theories:</a:t>
            </a:r>
          </a:p>
          <a:p>
            <a:pPr marL="800100" lvl="1" indent="-342900">
              <a:spcBef>
                <a:spcPts val="1800"/>
              </a:spcBef>
              <a:buFont typeface="Arial" panose="020B0604020202020204" pitchFamily="34" charset="0"/>
              <a:buChar char="•"/>
            </a:pPr>
            <a:r>
              <a:rPr lang="en-US" sz="2400" dirty="0">
                <a:latin typeface="+mj-lt"/>
              </a:rPr>
              <a:t>Narrative theory (Todorov 1977; Herman 2003)</a:t>
            </a:r>
          </a:p>
          <a:p>
            <a:pPr marL="806400" lvl="2">
              <a:spcBef>
                <a:spcPts val="1200"/>
              </a:spcBef>
            </a:pPr>
            <a:r>
              <a:rPr lang="en-US" sz="2400" dirty="0">
                <a:latin typeface="+mj-lt"/>
              </a:rPr>
              <a:t>Prototypical narrative structure of the hero’s journey  (Campbell 1949; Leeming 1998, 2002)</a:t>
            </a:r>
          </a:p>
          <a:p>
            <a:pPr marL="800100" lvl="1" indent="-342900">
              <a:spcBef>
                <a:spcPts val="1200"/>
              </a:spcBef>
              <a:buFont typeface="Arial" panose="020B0604020202020204" pitchFamily="34" charset="0"/>
              <a:buChar char="•"/>
            </a:pPr>
            <a:r>
              <a:rPr lang="en-US" sz="2400" dirty="0">
                <a:latin typeface="+mj-lt"/>
              </a:rPr>
              <a:t>Convictions and facticity patterns (Potter 1996)</a:t>
            </a:r>
          </a:p>
          <a:p>
            <a:pPr marL="800100" lvl="1" indent="-342900">
              <a:spcBef>
                <a:spcPts val="1200"/>
              </a:spcBef>
              <a:buFont typeface="Arial" panose="020B0604020202020204" pitchFamily="34" charset="0"/>
              <a:buChar char="•"/>
            </a:pPr>
            <a:r>
              <a:rPr lang="en-US" sz="2400" dirty="0">
                <a:latin typeface="+mj-lt"/>
              </a:rPr>
              <a:t>Constructed opposition (Davies 2013; Jeffries 2014)</a:t>
            </a:r>
          </a:p>
        </p:txBody>
      </p:sp>
      <p:sp>
        <p:nvSpPr>
          <p:cNvPr id="6" name="TextBox 5">
            <a:extLst>
              <a:ext uri="{FF2B5EF4-FFF2-40B4-BE49-F238E27FC236}">
                <a16:creationId xmlns:a16="http://schemas.microsoft.com/office/drawing/2014/main" id="{D4E04547-2D40-F642-94AF-DF305E193F2A}"/>
              </a:ext>
            </a:extLst>
          </p:cNvPr>
          <p:cNvSpPr txBox="1"/>
          <p:nvPr/>
        </p:nvSpPr>
        <p:spPr>
          <a:xfrm>
            <a:off x="9036421" y="5866610"/>
            <a:ext cx="2660726" cy="523220"/>
          </a:xfrm>
          <a:prstGeom prst="rect">
            <a:avLst/>
          </a:prstGeom>
          <a:noFill/>
        </p:spPr>
        <p:txBody>
          <a:bodyPr wrap="square" rtlCol="0">
            <a:spAutoFit/>
          </a:bodyPr>
          <a:lstStyle/>
          <a:p>
            <a:pPr algn="r"/>
            <a:r>
              <a:rPr lang="en-US" sz="1400" dirty="0">
                <a:latin typeface="Andale Mono" panose="020B0509000000000004" pitchFamily="49" charset="0"/>
                <a:ea typeface="Noteworthy Light" panose="02000400000000000000" pitchFamily="2" charset="77"/>
                <a:cs typeface="MV Boli" panose="02000500030200090000" pitchFamily="2" charset="0"/>
              </a:rPr>
              <a:t>Morgan Mitchell</a:t>
            </a:r>
          </a:p>
          <a:p>
            <a:pPr algn="r"/>
            <a:r>
              <a:rPr lang="en-US" sz="1400" dirty="0">
                <a:latin typeface="Andale Mono" panose="020B0509000000000004" pitchFamily="49" charset="0"/>
                <a:ea typeface="Noteworthy Light" panose="02000400000000000000" pitchFamily="2" charset="77"/>
                <a:cs typeface="MV Boli" panose="02000500030200090000" pitchFamily="2" charset="0"/>
              </a:rPr>
              <a:t>400m world champion </a:t>
            </a:r>
          </a:p>
        </p:txBody>
      </p:sp>
    </p:spTree>
    <p:extLst>
      <p:ext uri="{BB962C8B-B14F-4D97-AF65-F5344CB8AC3E}">
        <p14:creationId xmlns:p14="http://schemas.microsoft.com/office/powerpoint/2010/main" val="3808172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Movie Review: The Game Changers, short on credibility and science -  Athletics Illustrated">
            <a:extLst>
              <a:ext uri="{FF2B5EF4-FFF2-40B4-BE49-F238E27FC236}">
                <a16:creationId xmlns:a16="http://schemas.microsoft.com/office/drawing/2014/main" id="{C54195DC-1B43-9B48-9390-8F22C88DFF00}"/>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3076" r="17203"/>
          <a:stretch/>
        </p:blipFill>
        <p:spPr bwMode="auto">
          <a:xfrm>
            <a:off x="14342" y="0"/>
            <a:ext cx="738692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16" name="Diagram 15">
            <a:extLst>
              <a:ext uri="{FF2B5EF4-FFF2-40B4-BE49-F238E27FC236}">
                <a16:creationId xmlns:a16="http://schemas.microsoft.com/office/drawing/2014/main" id="{02F8BF87-2F07-2246-B70E-A9BB3508A9EB}"/>
              </a:ext>
            </a:extLst>
          </p:cNvPr>
          <p:cNvGraphicFramePr/>
          <p:nvPr>
            <p:extLst>
              <p:ext uri="{D42A27DB-BD31-4B8C-83A1-F6EECF244321}">
                <p14:modId xmlns:p14="http://schemas.microsoft.com/office/powerpoint/2010/main" val="1309810751"/>
              </p:ext>
            </p:extLst>
          </p:nvPr>
        </p:nvGraphicFramePr>
        <p:xfrm>
          <a:off x="4709457" y="1299298"/>
          <a:ext cx="7489713" cy="484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1AA23143-0C0D-9540-A82D-506DB52FDE18}"/>
              </a:ext>
            </a:extLst>
          </p:cNvPr>
          <p:cNvSpPr txBox="1"/>
          <p:nvPr/>
        </p:nvSpPr>
        <p:spPr>
          <a:xfrm>
            <a:off x="5714111" y="452008"/>
            <a:ext cx="5732027" cy="646331"/>
          </a:xfrm>
          <a:prstGeom prst="rect">
            <a:avLst/>
          </a:prstGeom>
          <a:noFill/>
        </p:spPr>
        <p:txBody>
          <a:bodyPr wrap="square" rtlCol="0">
            <a:spAutoFit/>
          </a:bodyPr>
          <a:lstStyle/>
          <a:p>
            <a:r>
              <a:rPr lang="en-US" sz="3600" b="1" dirty="0">
                <a:latin typeface="+mj-lt"/>
              </a:rPr>
              <a:t>Framing Narrative Structure</a:t>
            </a:r>
          </a:p>
        </p:txBody>
      </p:sp>
      <p:sp>
        <p:nvSpPr>
          <p:cNvPr id="21" name="TextBox 20">
            <a:extLst>
              <a:ext uri="{FF2B5EF4-FFF2-40B4-BE49-F238E27FC236}">
                <a16:creationId xmlns:a16="http://schemas.microsoft.com/office/drawing/2014/main" id="{EBDD2B71-66CB-524E-9337-FECC8F84D263}"/>
              </a:ext>
            </a:extLst>
          </p:cNvPr>
          <p:cNvSpPr txBox="1"/>
          <p:nvPr/>
        </p:nvSpPr>
        <p:spPr>
          <a:xfrm>
            <a:off x="392651" y="5903022"/>
            <a:ext cx="3740075" cy="523220"/>
          </a:xfrm>
          <a:prstGeom prst="rect">
            <a:avLst/>
          </a:prstGeom>
          <a:noFill/>
        </p:spPr>
        <p:txBody>
          <a:bodyPr wrap="square" rtlCol="0">
            <a:spAutoFit/>
          </a:bodyPr>
          <a:lstStyle/>
          <a:p>
            <a:r>
              <a:rPr lang="en-US" sz="1400" dirty="0">
                <a:latin typeface="Andale Mono" panose="020B0509000000000004" pitchFamily="49" charset="0"/>
                <a:ea typeface="Noteworthy Light" panose="02000400000000000000" pitchFamily="2" charset="77"/>
                <a:cs typeface="MV Boli" panose="02000500030200090000" pitchFamily="2" charset="0"/>
              </a:rPr>
              <a:t>Narrator James Wilks</a:t>
            </a:r>
          </a:p>
          <a:p>
            <a:r>
              <a:rPr lang="en-US" sz="1400" dirty="0">
                <a:latin typeface="Andale Mono" panose="020B0509000000000004" pitchFamily="49" charset="0"/>
                <a:ea typeface="Noteworthy Light" panose="02000400000000000000" pitchFamily="2" charset="77"/>
                <a:cs typeface="MV Boli" panose="02000500030200090000" pitchFamily="2" charset="0"/>
              </a:rPr>
              <a:t>UFC fighter, combat trainer</a:t>
            </a:r>
          </a:p>
        </p:txBody>
      </p:sp>
      <p:sp>
        <p:nvSpPr>
          <p:cNvPr id="23" name="TextBox 22">
            <a:extLst>
              <a:ext uri="{FF2B5EF4-FFF2-40B4-BE49-F238E27FC236}">
                <a16:creationId xmlns:a16="http://schemas.microsoft.com/office/drawing/2014/main" id="{C32A93F9-0E83-194E-9C3F-C9341D1C8EC3}"/>
              </a:ext>
            </a:extLst>
          </p:cNvPr>
          <p:cNvSpPr txBox="1"/>
          <p:nvPr/>
        </p:nvSpPr>
        <p:spPr>
          <a:xfrm>
            <a:off x="6307565" y="6253579"/>
            <a:ext cx="1717640" cy="338554"/>
          </a:xfrm>
          <a:prstGeom prst="rect">
            <a:avLst/>
          </a:prstGeom>
          <a:noFill/>
        </p:spPr>
        <p:txBody>
          <a:bodyPr wrap="square" rtlCol="0">
            <a:spAutoFit/>
          </a:bodyPr>
          <a:lstStyle/>
          <a:p>
            <a:pPr>
              <a:spcBef>
                <a:spcPts val="600"/>
              </a:spcBef>
            </a:pPr>
            <a:r>
              <a:rPr lang="en-US" sz="1600" dirty="0">
                <a:latin typeface="+mj-lt"/>
              </a:rPr>
              <a:t>Todorov (1977)</a:t>
            </a:r>
          </a:p>
        </p:txBody>
      </p:sp>
      <p:sp>
        <p:nvSpPr>
          <p:cNvPr id="24" name="TextBox 23">
            <a:extLst>
              <a:ext uri="{FF2B5EF4-FFF2-40B4-BE49-F238E27FC236}">
                <a16:creationId xmlns:a16="http://schemas.microsoft.com/office/drawing/2014/main" id="{AD83E0EC-ADE0-104C-9147-BA6F6852CB7E}"/>
              </a:ext>
            </a:extLst>
          </p:cNvPr>
          <p:cNvSpPr txBox="1"/>
          <p:nvPr/>
        </p:nvSpPr>
        <p:spPr>
          <a:xfrm>
            <a:off x="9236634" y="6253579"/>
            <a:ext cx="1622018" cy="338554"/>
          </a:xfrm>
          <a:prstGeom prst="rect">
            <a:avLst/>
          </a:prstGeom>
          <a:noFill/>
        </p:spPr>
        <p:txBody>
          <a:bodyPr wrap="square" rtlCol="0">
            <a:spAutoFit/>
          </a:bodyPr>
          <a:lstStyle/>
          <a:p>
            <a:pPr>
              <a:spcBef>
                <a:spcPts val="600"/>
              </a:spcBef>
            </a:pPr>
            <a:r>
              <a:rPr lang="en-US" sz="1600" dirty="0">
                <a:latin typeface="+mj-lt"/>
              </a:rPr>
              <a:t>Campbell (1949)</a:t>
            </a:r>
          </a:p>
        </p:txBody>
      </p:sp>
      <p:cxnSp>
        <p:nvCxnSpPr>
          <p:cNvPr id="18" name="Straight Arrow Connector 17">
            <a:extLst>
              <a:ext uri="{FF2B5EF4-FFF2-40B4-BE49-F238E27FC236}">
                <a16:creationId xmlns:a16="http://schemas.microsoft.com/office/drawing/2014/main" id="{9C593A2C-466B-8E48-9965-83331EDB251B}"/>
              </a:ext>
            </a:extLst>
          </p:cNvPr>
          <p:cNvCxnSpPr>
            <a:cxnSpLocks/>
          </p:cNvCxnSpPr>
          <p:nvPr/>
        </p:nvCxnSpPr>
        <p:spPr>
          <a:xfrm>
            <a:off x="4267200" y="775173"/>
            <a:ext cx="1446911" cy="0"/>
          </a:xfrm>
          <a:prstGeom prst="straightConnector1">
            <a:avLst/>
          </a:prstGeom>
          <a:ln w="41275">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B8B9836-B25B-9D49-A29F-B6CB0F04B86E}"/>
              </a:ext>
            </a:extLst>
          </p:cNvPr>
          <p:cNvCxnSpPr>
            <a:cxnSpLocks/>
          </p:cNvCxnSpPr>
          <p:nvPr/>
        </p:nvCxnSpPr>
        <p:spPr>
          <a:xfrm flipH="1">
            <a:off x="8319911" y="2088445"/>
            <a:ext cx="916723" cy="880533"/>
          </a:xfrm>
          <a:prstGeom prst="straightConnector1">
            <a:avLst/>
          </a:prstGeom>
          <a:ln w="41275">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373B383-53CE-604E-A42C-92CAFFBDFB65}"/>
              </a:ext>
            </a:extLst>
          </p:cNvPr>
          <p:cNvCxnSpPr>
            <a:cxnSpLocks/>
          </p:cNvCxnSpPr>
          <p:nvPr/>
        </p:nvCxnSpPr>
        <p:spPr>
          <a:xfrm flipH="1">
            <a:off x="8309782" y="3775059"/>
            <a:ext cx="916723" cy="880533"/>
          </a:xfrm>
          <a:prstGeom prst="straightConnector1">
            <a:avLst/>
          </a:prstGeom>
          <a:ln w="41275">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435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6" name="Picture 4" descr="Scott Jurek: 'Being uncomfortable brings us back to our roots' | Life and  style | The Guardian">
            <a:extLst>
              <a:ext uri="{FF2B5EF4-FFF2-40B4-BE49-F238E27FC236}">
                <a16:creationId xmlns:a16="http://schemas.microsoft.com/office/drawing/2014/main" id="{E4246275-5261-074B-9D11-DD3CEA4B3B5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6614"/>
          <a:stretch/>
        </p:blipFill>
        <p:spPr bwMode="auto">
          <a:xfrm>
            <a:off x="5787614" y="0"/>
            <a:ext cx="6404386"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D1C3B2-02D8-3448-8823-E5AB9B24DF7B}"/>
              </a:ext>
            </a:extLst>
          </p:cNvPr>
          <p:cNvSpPr txBox="1"/>
          <p:nvPr/>
        </p:nvSpPr>
        <p:spPr>
          <a:xfrm>
            <a:off x="430305" y="365760"/>
            <a:ext cx="7912183" cy="1800493"/>
          </a:xfrm>
          <a:prstGeom prst="rect">
            <a:avLst/>
          </a:prstGeom>
          <a:noFill/>
        </p:spPr>
        <p:txBody>
          <a:bodyPr wrap="square" rtlCol="0">
            <a:spAutoFit/>
          </a:bodyPr>
          <a:lstStyle/>
          <a:p>
            <a:pPr>
              <a:spcBef>
                <a:spcPts val="600"/>
              </a:spcBef>
            </a:pPr>
            <a:r>
              <a:rPr lang="en-US" sz="2400" dirty="0">
                <a:latin typeface="+mj-lt"/>
              </a:rPr>
              <a:t>The narrative</a:t>
            </a:r>
            <a:r>
              <a:rPr lang="en-US" sz="2400" dirty="0"/>
              <a:t> </a:t>
            </a:r>
            <a:r>
              <a:rPr lang="en-US" sz="2400" cap="small" dirty="0">
                <a:latin typeface="+mj-lt"/>
              </a:rPr>
              <a:t>the game changers </a:t>
            </a:r>
            <a:r>
              <a:rPr lang="en-US" sz="2400" dirty="0">
                <a:latin typeface="+mj-lt"/>
              </a:rPr>
              <a:t>is driven by</a:t>
            </a:r>
          </a:p>
          <a:p>
            <a:pPr marL="457200" indent="-457200">
              <a:spcBef>
                <a:spcPts val="600"/>
              </a:spcBef>
              <a:buFont typeface="Arial" panose="020B0604020202020204" pitchFamily="34" charset="0"/>
              <a:buChar char="•"/>
            </a:pPr>
            <a:r>
              <a:rPr lang="en-US" sz="2400" dirty="0">
                <a:latin typeface="+mj-lt"/>
              </a:rPr>
              <a:t>22 misconceptions about veganism (Narrator James Wilks)</a:t>
            </a:r>
          </a:p>
          <a:p>
            <a:pPr marL="457200" indent="-457200">
              <a:spcBef>
                <a:spcPts val="600"/>
              </a:spcBef>
              <a:buFont typeface="Arial" panose="020B0604020202020204" pitchFamily="34" charset="0"/>
              <a:buChar char="•"/>
            </a:pPr>
            <a:r>
              <a:rPr lang="en-US" sz="2400" dirty="0">
                <a:latin typeface="+mj-lt"/>
              </a:rPr>
              <a:t>21 expert sources (corrective knowledge)</a:t>
            </a:r>
          </a:p>
          <a:p>
            <a:pPr marL="457200" indent="-457200">
              <a:spcBef>
                <a:spcPts val="600"/>
              </a:spcBef>
              <a:buFont typeface="Arial" panose="020B0604020202020204" pitchFamily="34" charset="0"/>
              <a:buChar char="•"/>
            </a:pPr>
            <a:r>
              <a:rPr lang="en-US" sz="2400" dirty="0">
                <a:latin typeface="+mj-lt"/>
              </a:rPr>
              <a:t>19 embedded narratives (exemplifications)</a:t>
            </a:r>
          </a:p>
        </p:txBody>
      </p:sp>
      <p:sp>
        <p:nvSpPr>
          <p:cNvPr id="6" name="TextBox 5">
            <a:extLst>
              <a:ext uri="{FF2B5EF4-FFF2-40B4-BE49-F238E27FC236}">
                <a16:creationId xmlns:a16="http://schemas.microsoft.com/office/drawing/2014/main" id="{9684778B-BDDD-3F4A-BAE0-7D384A7CA2AF}"/>
              </a:ext>
            </a:extLst>
          </p:cNvPr>
          <p:cNvSpPr txBox="1"/>
          <p:nvPr/>
        </p:nvSpPr>
        <p:spPr>
          <a:xfrm>
            <a:off x="7810052" y="5860237"/>
            <a:ext cx="3801035" cy="523220"/>
          </a:xfrm>
          <a:prstGeom prst="rect">
            <a:avLst/>
          </a:prstGeom>
          <a:noFill/>
        </p:spPr>
        <p:txBody>
          <a:bodyPr wrap="square" rtlCol="0">
            <a:spAutoFit/>
          </a:bodyPr>
          <a:lstStyle/>
          <a:p>
            <a:pPr algn="r"/>
            <a:r>
              <a:rPr lang="en-US" sz="1400">
                <a:latin typeface="Andale Mono" panose="020B0509000000000004" pitchFamily="49" charset="0"/>
                <a:ea typeface="Noteworthy Light" panose="02000400000000000000" pitchFamily="2" charset="77"/>
                <a:cs typeface="MV Boli" panose="02000500030200090000" pitchFamily="2" charset="0"/>
              </a:rPr>
              <a:t>Scott Jurek</a:t>
            </a:r>
          </a:p>
          <a:p>
            <a:pPr algn="r"/>
            <a:r>
              <a:rPr lang="en-US" sz="1400">
                <a:latin typeface="Andale Mono" panose="020B0509000000000004" pitchFamily="49" charset="0"/>
                <a:ea typeface="Noteworthy Light" panose="02000400000000000000" pitchFamily="2" charset="77"/>
                <a:cs typeface="MV Boli" panose="02000500030200090000" pitchFamily="2" charset="0"/>
              </a:rPr>
              <a:t>record-holding ultramarathoner </a:t>
            </a:r>
            <a:endParaRPr lang="en-US" sz="1400" dirty="0">
              <a:latin typeface="Andale Mono" panose="020B0509000000000004" pitchFamily="49" charset="0"/>
              <a:ea typeface="Noteworthy Light" panose="02000400000000000000" pitchFamily="2" charset="77"/>
              <a:cs typeface="MV Boli" panose="02000500030200090000" pitchFamily="2" charset="0"/>
            </a:endParaRPr>
          </a:p>
        </p:txBody>
      </p:sp>
      <p:sp>
        <p:nvSpPr>
          <p:cNvPr id="7" name="TextBox 6">
            <a:extLst>
              <a:ext uri="{FF2B5EF4-FFF2-40B4-BE49-F238E27FC236}">
                <a16:creationId xmlns:a16="http://schemas.microsoft.com/office/drawing/2014/main" id="{732660EF-71A4-DB4B-A0B7-42BEBDF78489}"/>
              </a:ext>
            </a:extLst>
          </p:cNvPr>
          <p:cNvSpPr txBox="1"/>
          <p:nvPr/>
        </p:nvSpPr>
        <p:spPr>
          <a:xfrm>
            <a:off x="430306" y="2443252"/>
            <a:ext cx="6828450" cy="1231106"/>
          </a:xfrm>
          <a:prstGeom prst="rect">
            <a:avLst/>
          </a:prstGeom>
          <a:noFill/>
        </p:spPr>
        <p:txBody>
          <a:bodyPr wrap="square" rtlCol="0">
            <a:spAutoFit/>
          </a:bodyPr>
          <a:lstStyle/>
          <a:p>
            <a:pPr>
              <a:spcBef>
                <a:spcPts val="600"/>
              </a:spcBef>
            </a:pPr>
            <a:r>
              <a:rPr lang="en-US" sz="1600" b="1" dirty="0">
                <a:latin typeface="+mj-lt"/>
              </a:rPr>
              <a:t>Misconception</a:t>
            </a:r>
            <a:r>
              <a:rPr lang="en-US" sz="1600" dirty="0">
                <a:latin typeface="+mj-lt"/>
              </a:rPr>
              <a:t>: Meat gives you energy</a:t>
            </a:r>
          </a:p>
          <a:p>
            <a:pPr>
              <a:spcBef>
                <a:spcPts val="600"/>
              </a:spcBef>
            </a:pPr>
            <a:r>
              <a:rPr lang="en-US" sz="1600" b="1" dirty="0">
                <a:solidFill>
                  <a:prstClr val="black"/>
                </a:solidFill>
                <a:latin typeface="Calibri Light" panose="020F0302020204030204"/>
              </a:rPr>
              <a:t>Narrator </a:t>
            </a:r>
            <a:r>
              <a:rPr lang="en-US" sz="1600" b="1" dirty="0">
                <a:latin typeface="+mj-lt"/>
              </a:rPr>
              <a:t>James Wilks</a:t>
            </a:r>
            <a:r>
              <a:rPr lang="en-US" sz="1600" dirty="0">
                <a:latin typeface="+mj-lt"/>
              </a:rPr>
              <a:t>: “I was </a:t>
            </a:r>
            <a:r>
              <a:rPr lang="en-US" sz="1600" dirty="0">
                <a:highlight>
                  <a:srgbClr val="FFFF00"/>
                </a:highlight>
                <a:latin typeface="+mj-lt"/>
              </a:rPr>
              <a:t>confused</a:t>
            </a:r>
            <a:r>
              <a:rPr lang="en-US" sz="1600" dirty="0">
                <a:latin typeface="+mj-lt"/>
              </a:rPr>
              <a:t> about how his meat-free diet </a:t>
            </a:r>
            <a:r>
              <a:rPr lang="en-US" sz="1600" dirty="0">
                <a:highlight>
                  <a:srgbClr val="FFFF00"/>
                </a:highlight>
                <a:latin typeface="+mj-lt"/>
              </a:rPr>
              <a:t>could possibly</a:t>
            </a:r>
            <a:r>
              <a:rPr lang="en-US" sz="1600" dirty="0">
                <a:latin typeface="+mj-lt"/>
              </a:rPr>
              <a:t> give him enough energy.”</a:t>
            </a:r>
          </a:p>
          <a:p>
            <a:pPr>
              <a:spcBef>
                <a:spcPts val="600"/>
              </a:spcBef>
            </a:pPr>
            <a:r>
              <a:rPr lang="en-US" sz="1600" b="1" dirty="0">
                <a:latin typeface="+mj-lt"/>
              </a:rPr>
              <a:t>Conviction</a:t>
            </a:r>
            <a:r>
              <a:rPr lang="en-US" sz="1600" dirty="0"/>
              <a:t>: </a:t>
            </a:r>
            <a:r>
              <a:rPr lang="en-US" sz="1600" cap="small" dirty="0"/>
              <a:t>‘plant-based diets can provide enough energy’ is uncertain</a:t>
            </a:r>
          </a:p>
        </p:txBody>
      </p:sp>
      <p:sp>
        <p:nvSpPr>
          <p:cNvPr id="8" name="TextBox 7">
            <a:extLst>
              <a:ext uri="{FF2B5EF4-FFF2-40B4-BE49-F238E27FC236}">
                <a16:creationId xmlns:a16="http://schemas.microsoft.com/office/drawing/2014/main" id="{3869BD66-A887-794D-9D54-19E6C80D51D3}"/>
              </a:ext>
            </a:extLst>
          </p:cNvPr>
          <p:cNvSpPr txBox="1"/>
          <p:nvPr/>
        </p:nvSpPr>
        <p:spPr>
          <a:xfrm>
            <a:off x="430306" y="3951357"/>
            <a:ext cx="7618672" cy="1154162"/>
          </a:xfrm>
          <a:prstGeom prst="rect">
            <a:avLst/>
          </a:prstGeom>
          <a:noFill/>
        </p:spPr>
        <p:txBody>
          <a:bodyPr wrap="square" rtlCol="0">
            <a:spAutoFit/>
          </a:bodyPr>
          <a:lstStyle/>
          <a:p>
            <a:pPr>
              <a:spcBef>
                <a:spcPts val="600"/>
              </a:spcBef>
            </a:pPr>
            <a:r>
              <a:rPr lang="en-US" sz="1600" b="1" dirty="0">
                <a:latin typeface="+mj-lt"/>
              </a:rPr>
              <a:t>Expert</a:t>
            </a:r>
            <a:r>
              <a:rPr lang="en-US" sz="1600" dirty="0">
                <a:latin typeface="+mj-lt"/>
              </a:rPr>
              <a:t> </a:t>
            </a:r>
            <a:r>
              <a:rPr lang="en-US" sz="1600" b="1" dirty="0">
                <a:latin typeface="+mj-lt"/>
              </a:rPr>
              <a:t>Source</a:t>
            </a:r>
            <a:r>
              <a:rPr lang="en-US" sz="1600" dirty="0">
                <a:latin typeface="+mj-lt"/>
              </a:rPr>
              <a:t> </a:t>
            </a:r>
            <a:r>
              <a:rPr lang="en-US" sz="1600" b="1" dirty="0">
                <a:latin typeface="+mj-lt"/>
              </a:rPr>
              <a:t>Dr. James Loomis</a:t>
            </a:r>
            <a:r>
              <a:rPr lang="en-US" sz="1600" dirty="0">
                <a:latin typeface="+mj-lt"/>
              </a:rPr>
              <a:t>:</a:t>
            </a:r>
            <a:r>
              <a:rPr lang="en-US" sz="1600" b="1" dirty="0">
                <a:latin typeface="+mj-lt"/>
              </a:rPr>
              <a:t> </a:t>
            </a:r>
            <a:r>
              <a:rPr lang="en-US" sz="1600" dirty="0">
                <a:latin typeface="+mj-lt"/>
              </a:rPr>
              <a:t>“What I found in the locker room was some pretty </a:t>
            </a:r>
            <a:r>
              <a:rPr lang="en-US" sz="1600" dirty="0">
                <a:highlight>
                  <a:srgbClr val="FFFF00"/>
                </a:highlight>
                <a:latin typeface="+mj-lt"/>
              </a:rPr>
              <a:t>outdated ideas</a:t>
            </a:r>
            <a:r>
              <a:rPr lang="en-US" sz="1600" dirty="0">
                <a:latin typeface="+mj-lt"/>
              </a:rPr>
              <a:t> about nutrition... [The] perception was that [meat] protein was what sustains their energy, but in fact </a:t>
            </a:r>
            <a:r>
              <a:rPr lang="en-US" sz="1600" dirty="0">
                <a:highlight>
                  <a:srgbClr val="FFFF00"/>
                </a:highlight>
                <a:latin typeface="+mj-lt"/>
              </a:rPr>
              <a:t>that’s not the case</a:t>
            </a:r>
            <a:r>
              <a:rPr lang="en-US" sz="1600" dirty="0">
                <a:latin typeface="+mj-lt"/>
              </a:rPr>
              <a:t>.”</a:t>
            </a:r>
          </a:p>
          <a:p>
            <a:pPr>
              <a:spcBef>
                <a:spcPts val="600"/>
              </a:spcBef>
            </a:pPr>
            <a:r>
              <a:rPr lang="en-US" sz="1600" b="1" dirty="0">
                <a:latin typeface="+mj-lt"/>
              </a:rPr>
              <a:t>Conviction</a:t>
            </a:r>
            <a:r>
              <a:rPr lang="en-US" sz="1600" dirty="0">
                <a:latin typeface="+mj-lt"/>
              </a:rPr>
              <a:t>: </a:t>
            </a:r>
            <a:r>
              <a:rPr lang="en-US" sz="1600" cap="small" dirty="0"/>
              <a:t>‘plant-based diets can provide enough energy’ is certainly true</a:t>
            </a:r>
            <a:endParaRPr lang="en-US" sz="1600" dirty="0">
              <a:latin typeface="+mj-lt"/>
            </a:endParaRPr>
          </a:p>
        </p:txBody>
      </p:sp>
      <p:sp>
        <p:nvSpPr>
          <p:cNvPr id="9" name="TextBox 8">
            <a:extLst>
              <a:ext uri="{FF2B5EF4-FFF2-40B4-BE49-F238E27FC236}">
                <a16:creationId xmlns:a16="http://schemas.microsoft.com/office/drawing/2014/main" id="{8BBE368E-2CB3-0E4E-AF15-7D82CA669B6B}"/>
              </a:ext>
            </a:extLst>
          </p:cNvPr>
          <p:cNvSpPr txBox="1"/>
          <p:nvPr/>
        </p:nvSpPr>
        <p:spPr>
          <a:xfrm>
            <a:off x="430306" y="5382518"/>
            <a:ext cx="7121562" cy="830997"/>
          </a:xfrm>
          <a:prstGeom prst="rect">
            <a:avLst/>
          </a:prstGeom>
          <a:noFill/>
        </p:spPr>
        <p:txBody>
          <a:bodyPr wrap="square" rtlCol="0">
            <a:spAutoFit/>
          </a:bodyPr>
          <a:lstStyle/>
          <a:p>
            <a:pPr>
              <a:spcBef>
                <a:spcPts val="600"/>
              </a:spcBef>
            </a:pPr>
            <a:r>
              <a:rPr lang="en-US" sz="1600" b="1" dirty="0">
                <a:latin typeface="+mj-lt"/>
              </a:rPr>
              <a:t>Embedded Narrative</a:t>
            </a:r>
            <a:r>
              <a:rPr lang="en-US" sz="1600" dirty="0">
                <a:latin typeface="+mj-lt"/>
              </a:rPr>
              <a:t> </a:t>
            </a:r>
            <a:r>
              <a:rPr lang="en-US" sz="1600" b="1" dirty="0">
                <a:latin typeface="+mj-lt"/>
              </a:rPr>
              <a:t>Scott Jurek</a:t>
            </a:r>
            <a:r>
              <a:rPr lang="en-US" sz="1600" dirty="0">
                <a:latin typeface="+mj-lt"/>
              </a:rPr>
              <a:t>: “I led [the Western States race] from start to finish, and won it for seven years in a row, and there was </a:t>
            </a:r>
            <a:r>
              <a:rPr lang="en-US" sz="1600" dirty="0">
                <a:highlight>
                  <a:srgbClr val="FFFF00"/>
                </a:highlight>
                <a:latin typeface="+mj-lt"/>
              </a:rPr>
              <a:t>no question that the plant-based diet was fueling my victories</a:t>
            </a:r>
            <a:r>
              <a:rPr lang="en-US" sz="1600" dirty="0">
                <a:latin typeface="+mj-lt"/>
              </a:rPr>
              <a:t>.” </a:t>
            </a:r>
          </a:p>
        </p:txBody>
      </p:sp>
    </p:spTree>
    <p:extLst>
      <p:ext uri="{BB962C8B-B14F-4D97-AF65-F5344CB8AC3E}">
        <p14:creationId xmlns:p14="http://schemas.microsoft.com/office/powerpoint/2010/main" val="4197978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98" name="Picture 2" descr="The Game Changers | Netflix">
            <a:extLst>
              <a:ext uri="{FF2B5EF4-FFF2-40B4-BE49-F238E27FC236}">
                <a16:creationId xmlns:a16="http://schemas.microsoft.com/office/drawing/2014/main" id="{F3AB1B70-75A9-DD45-8EAA-F6CE44FB309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9926" r="16050" b="16050"/>
          <a:stretch/>
        </p:blipFill>
        <p:spPr bwMode="auto">
          <a:xfrm>
            <a:off x="0" y="0"/>
            <a:ext cx="4941346" cy="68580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D1C3B2-02D8-3448-8823-E5AB9B24DF7B}"/>
              </a:ext>
            </a:extLst>
          </p:cNvPr>
          <p:cNvSpPr txBox="1"/>
          <p:nvPr/>
        </p:nvSpPr>
        <p:spPr>
          <a:xfrm>
            <a:off x="4941345" y="378223"/>
            <a:ext cx="7121561" cy="1200329"/>
          </a:xfrm>
          <a:prstGeom prst="rect">
            <a:avLst/>
          </a:prstGeom>
          <a:noFill/>
        </p:spPr>
        <p:txBody>
          <a:bodyPr wrap="square" rtlCol="0">
            <a:spAutoFit/>
          </a:bodyPr>
          <a:lstStyle/>
          <a:p>
            <a:r>
              <a:rPr lang="en-US" sz="2400" dirty="0">
                <a:latin typeface="+mj-lt"/>
              </a:rPr>
              <a:t>All narratives in the documentary are identified by their temporal sequence and logical connections centered upon the moment of transition to a vegan diet.</a:t>
            </a:r>
          </a:p>
        </p:txBody>
      </p:sp>
      <p:sp>
        <p:nvSpPr>
          <p:cNvPr id="5" name="TextBox 4">
            <a:extLst>
              <a:ext uri="{FF2B5EF4-FFF2-40B4-BE49-F238E27FC236}">
                <a16:creationId xmlns:a16="http://schemas.microsoft.com/office/drawing/2014/main" id="{C9938559-AF27-374D-9514-FE5DD17A3222}"/>
              </a:ext>
            </a:extLst>
          </p:cNvPr>
          <p:cNvSpPr txBox="1"/>
          <p:nvPr/>
        </p:nvSpPr>
        <p:spPr>
          <a:xfrm>
            <a:off x="350221" y="5852258"/>
            <a:ext cx="3640865" cy="523220"/>
          </a:xfrm>
          <a:prstGeom prst="rect">
            <a:avLst/>
          </a:prstGeom>
          <a:noFill/>
        </p:spPr>
        <p:txBody>
          <a:bodyPr wrap="square" rtlCol="0">
            <a:spAutoFit/>
          </a:bodyPr>
          <a:lstStyle/>
          <a:p>
            <a:r>
              <a:rPr lang="en-US" sz="1400" dirty="0">
                <a:latin typeface="Andale Mono" panose="020B0509000000000004" pitchFamily="49" charset="0"/>
                <a:ea typeface="Noteworthy Light" panose="02000400000000000000" pitchFamily="2" charset="77"/>
                <a:cs typeface="MV Boli" panose="02000500030200090000" pitchFamily="2" charset="0"/>
              </a:rPr>
              <a:t>Patrik </a:t>
            </a:r>
            <a:r>
              <a:rPr lang="en-US" sz="1400" dirty="0" err="1">
                <a:latin typeface="Andale Mono" panose="020B0509000000000004" pitchFamily="49" charset="0"/>
                <a:ea typeface="Noteworthy Light" panose="02000400000000000000" pitchFamily="2" charset="77"/>
                <a:cs typeface="MV Boli" panose="02000500030200090000" pitchFamily="2" charset="0"/>
              </a:rPr>
              <a:t>Baboumian</a:t>
            </a:r>
            <a:endParaRPr lang="en-US" sz="1400" dirty="0">
              <a:latin typeface="Andale Mono" panose="020B0509000000000004" pitchFamily="49" charset="0"/>
              <a:ea typeface="Noteworthy Light" panose="02000400000000000000" pitchFamily="2" charset="77"/>
              <a:cs typeface="MV Boli" panose="02000500030200090000" pitchFamily="2" charset="0"/>
            </a:endParaRPr>
          </a:p>
          <a:p>
            <a:r>
              <a:rPr lang="en-US" sz="1400" dirty="0">
                <a:latin typeface="Andale Mono" panose="020B0509000000000004" pitchFamily="49" charset="0"/>
                <a:ea typeface="Noteworthy Light" panose="02000400000000000000" pitchFamily="2" charset="77"/>
                <a:cs typeface="MV Boli" panose="02000500030200090000" pitchFamily="2" charset="0"/>
              </a:rPr>
              <a:t>world-record-holding strongman </a:t>
            </a:r>
          </a:p>
        </p:txBody>
      </p:sp>
      <p:sp>
        <p:nvSpPr>
          <p:cNvPr id="6" name="TextBox 5">
            <a:extLst>
              <a:ext uri="{FF2B5EF4-FFF2-40B4-BE49-F238E27FC236}">
                <a16:creationId xmlns:a16="http://schemas.microsoft.com/office/drawing/2014/main" id="{2629CBBD-E0FB-E048-9778-82F15426B7CE}"/>
              </a:ext>
            </a:extLst>
          </p:cNvPr>
          <p:cNvSpPr txBox="1"/>
          <p:nvPr/>
        </p:nvSpPr>
        <p:spPr>
          <a:xfrm>
            <a:off x="4941345" y="3035955"/>
            <a:ext cx="7121562" cy="1277273"/>
          </a:xfrm>
          <a:prstGeom prst="rect">
            <a:avLst/>
          </a:prstGeom>
          <a:noFill/>
        </p:spPr>
        <p:txBody>
          <a:bodyPr wrap="square" rtlCol="0">
            <a:spAutoFit/>
          </a:bodyPr>
          <a:lstStyle/>
          <a:p>
            <a:pPr>
              <a:spcBef>
                <a:spcPts val="600"/>
              </a:spcBef>
            </a:pPr>
            <a:r>
              <a:rPr lang="en-US" b="1" dirty="0">
                <a:latin typeface="+mj-lt"/>
              </a:rPr>
              <a:t>Embedded Narrative</a:t>
            </a:r>
            <a:r>
              <a:rPr lang="en-US" dirty="0">
                <a:latin typeface="+mj-lt"/>
              </a:rPr>
              <a:t> </a:t>
            </a:r>
            <a:r>
              <a:rPr lang="en-US" b="1" dirty="0">
                <a:latin typeface="+mj-lt"/>
              </a:rPr>
              <a:t>Patrik </a:t>
            </a:r>
            <a:r>
              <a:rPr lang="en-US" b="1" dirty="0" err="1">
                <a:latin typeface="+mj-lt"/>
              </a:rPr>
              <a:t>Baboumian</a:t>
            </a:r>
            <a:r>
              <a:rPr lang="en-US" dirty="0">
                <a:latin typeface="+mj-lt"/>
              </a:rPr>
              <a:t>:</a:t>
            </a:r>
          </a:p>
          <a:p>
            <a:pPr>
              <a:spcBef>
                <a:spcPts val="600"/>
              </a:spcBef>
            </a:pPr>
            <a:r>
              <a:rPr lang="en-US" dirty="0">
                <a:latin typeface="+mj-lt"/>
              </a:rPr>
              <a:t>“I stopped eating meat </a:t>
            </a:r>
            <a:r>
              <a:rPr lang="en-US" dirty="0">
                <a:highlight>
                  <a:srgbClr val="FFFF00"/>
                </a:highlight>
                <a:latin typeface="+mj-lt"/>
              </a:rPr>
              <a:t>in 2005</a:t>
            </a:r>
            <a:r>
              <a:rPr lang="en-US" dirty="0">
                <a:latin typeface="+mj-lt"/>
              </a:rPr>
              <a:t>. </a:t>
            </a:r>
            <a:r>
              <a:rPr lang="en-US" dirty="0">
                <a:highlight>
                  <a:srgbClr val="FFFF00"/>
                </a:highlight>
                <a:latin typeface="+mj-lt"/>
              </a:rPr>
              <a:t>Up to that time</a:t>
            </a:r>
            <a:r>
              <a:rPr lang="en-US" dirty="0">
                <a:latin typeface="+mj-lt"/>
              </a:rPr>
              <a:t> I was 105 kilo, and </a:t>
            </a:r>
            <a:r>
              <a:rPr lang="en-US" dirty="0">
                <a:highlight>
                  <a:srgbClr val="FFFF00"/>
                </a:highlight>
                <a:latin typeface="+mj-lt"/>
              </a:rPr>
              <a:t>now</a:t>
            </a:r>
            <a:r>
              <a:rPr lang="en-US" dirty="0">
                <a:latin typeface="+mj-lt"/>
              </a:rPr>
              <a:t> I’m 130 kilos. Also, at the same time I set like four world records, so when I stopped eating meat, I got stronger and bigger.” </a:t>
            </a:r>
          </a:p>
        </p:txBody>
      </p:sp>
      <p:sp>
        <p:nvSpPr>
          <p:cNvPr id="12" name="TextBox 11">
            <a:extLst>
              <a:ext uri="{FF2B5EF4-FFF2-40B4-BE49-F238E27FC236}">
                <a16:creationId xmlns:a16="http://schemas.microsoft.com/office/drawing/2014/main" id="{545664BC-FE7B-B14B-82E2-429EF1EADA38}"/>
              </a:ext>
            </a:extLst>
          </p:cNvPr>
          <p:cNvSpPr txBox="1"/>
          <p:nvPr/>
        </p:nvSpPr>
        <p:spPr>
          <a:xfrm>
            <a:off x="5178012" y="1891755"/>
            <a:ext cx="6590854" cy="830997"/>
          </a:xfrm>
          <a:prstGeom prst="rect">
            <a:avLst/>
          </a:prstGeom>
          <a:noFill/>
        </p:spPr>
        <p:txBody>
          <a:bodyPr wrap="square" rtlCol="0">
            <a:spAutoFit/>
          </a:bodyPr>
          <a:lstStyle/>
          <a:p>
            <a:pPr>
              <a:spcBef>
                <a:spcPts val="600"/>
              </a:spcBef>
            </a:pPr>
            <a:r>
              <a:rPr lang="en-US" sz="1600" dirty="0">
                <a:latin typeface="+mj-lt"/>
              </a:rPr>
              <a:t>“In the narratological literature, narrative is broadly defined as a sequentially organized representation of a sequence of events... In this context, events can be understood as time- and place-specific transitions...” (Herman 2003: 2) </a:t>
            </a:r>
          </a:p>
        </p:txBody>
      </p:sp>
      <p:sp>
        <p:nvSpPr>
          <p:cNvPr id="17" name="TextBox 16">
            <a:extLst>
              <a:ext uri="{FF2B5EF4-FFF2-40B4-BE49-F238E27FC236}">
                <a16:creationId xmlns:a16="http://schemas.microsoft.com/office/drawing/2014/main" id="{8C9FF460-2327-7347-AD30-F0D2ADCFC484}"/>
              </a:ext>
            </a:extLst>
          </p:cNvPr>
          <p:cNvSpPr txBox="1"/>
          <p:nvPr/>
        </p:nvSpPr>
        <p:spPr>
          <a:xfrm>
            <a:off x="4941345" y="4626431"/>
            <a:ext cx="7121562" cy="1277273"/>
          </a:xfrm>
          <a:prstGeom prst="rect">
            <a:avLst/>
          </a:prstGeom>
          <a:noFill/>
        </p:spPr>
        <p:txBody>
          <a:bodyPr wrap="square" rtlCol="0">
            <a:spAutoFit/>
          </a:bodyPr>
          <a:lstStyle/>
          <a:p>
            <a:pPr>
              <a:spcBef>
                <a:spcPts val="600"/>
              </a:spcBef>
            </a:pPr>
            <a:r>
              <a:rPr lang="en-US" b="1" dirty="0">
                <a:latin typeface="+mj-lt"/>
              </a:rPr>
              <a:t>Embedded Narrative</a:t>
            </a:r>
            <a:r>
              <a:rPr lang="en-US" dirty="0">
                <a:latin typeface="+mj-lt"/>
              </a:rPr>
              <a:t> </a:t>
            </a:r>
            <a:r>
              <a:rPr lang="en-US" b="1" dirty="0">
                <a:latin typeface="+mj-lt"/>
              </a:rPr>
              <a:t>Morgan Mitchell</a:t>
            </a:r>
            <a:r>
              <a:rPr lang="en-US" dirty="0">
                <a:latin typeface="+mj-lt"/>
              </a:rPr>
              <a:t>:</a:t>
            </a:r>
          </a:p>
          <a:p>
            <a:pPr>
              <a:spcBef>
                <a:spcPts val="600"/>
              </a:spcBef>
            </a:pPr>
            <a:r>
              <a:rPr lang="en-US" dirty="0">
                <a:latin typeface="+mj-lt"/>
              </a:rPr>
              <a:t>“A lot of people </a:t>
            </a:r>
            <a:r>
              <a:rPr lang="en-US" dirty="0">
                <a:highlight>
                  <a:srgbClr val="FFFF00"/>
                </a:highlight>
                <a:latin typeface="+mj-lt"/>
              </a:rPr>
              <a:t>had doubted</a:t>
            </a:r>
            <a:r>
              <a:rPr lang="en-US" dirty="0">
                <a:latin typeface="+mj-lt"/>
              </a:rPr>
              <a:t> me when I first became vegan, but my energy levels </a:t>
            </a:r>
            <a:r>
              <a:rPr lang="en-US" dirty="0">
                <a:highlight>
                  <a:srgbClr val="FFFF00"/>
                </a:highlight>
                <a:latin typeface="+mj-lt"/>
              </a:rPr>
              <a:t>increased</a:t>
            </a:r>
            <a:r>
              <a:rPr lang="en-US" dirty="0">
                <a:latin typeface="+mj-lt"/>
              </a:rPr>
              <a:t> incredibly and my iron, my B12, everything that people said would become deficient, </a:t>
            </a:r>
            <a:r>
              <a:rPr lang="en-US" dirty="0">
                <a:highlight>
                  <a:srgbClr val="FFFF00"/>
                </a:highlight>
                <a:latin typeface="+mj-lt"/>
              </a:rPr>
              <a:t>were</a:t>
            </a:r>
            <a:r>
              <a:rPr lang="en-US" dirty="0">
                <a:latin typeface="+mj-lt"/>
              </a:rPr>
              <a:t> amazing.”</a:t>
            </a:r>
          </a:p>
        </p:txBody>
      </p:sp>
    </p:spTree>
    <p:extLst>
      <p:ext uri="{BB962C8B-B14F-4D97-AF65-F5344CB8AC3E}">
        <p14:creationId xmlns:p14="http://schemas.microsoft.com/office/powerpoint/2010/main" val="340943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Dairy-Free Olympian | TrainingPeaks">
            <a:extLst>
              <a:ext uri="{FF2B5EF4-FFF2-40B4-BE49-F238E27FC236}">
                <a16:creationId xmlns:a16="http://schemas.microsoft.com/office/drawing/2014/main" id="{E2036150-B032-7C44-AE8E-6DEE1C5CF41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6520" r="11581" b="50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F6EB55-FE4E-4C4D-A656-A97868206E83}"/>
              </a:ext>
            </a:extLst>
          </p:cNvPr>
          <p:cNvSpPr txBox="1"/>
          <p:nvPr/>
        </p:nvSpPr>
        <p:spPr>
          <a:xfrm>
            <a:off x="398033" y="408791"/>
            <a:ext cx="7459034" cy="1384995"/>
          </a:xfrm>
          <a:prstGeom prst="rect">
            <a:avLst/>
          </a:prstGeom>
          <a:noFill/>
        </p:spPr>
        <p:txBody>
          <a:bodyPr wrap="square" rtlCol="0">
            <a:spAutoFit/>
          </a:bodyPr>
          <a:lstStyle/>
          <a:p>
            <a:r>
              <a:rPr lang="en-US" sz="2800" dirty="0">
                <a:latin typeface="+mj-lt"/>
              </a:rPr>
              <a:t>Most importantly, the narrative </a:t>
            </a:r>
            <a:r>
              <a:rPr lang="en-US" sz="2800" cap="small" dirty="0">
                <a:latin typeface="+mj-lt"/>
              </a:rPr>
              <a:t>the game changers </a:t>
            </a:r>
            <a:r>
              <a:rPr lang="en-US" sz="2800" dirty="0">
                <a:latin typeface="+mj-lt"/>
              </a:rPr>
              <a:t>communicates both explicit and implied </a:t>
            </a:r>
            <a:r>
              <a:rPr lang="en-US" sz="2800" b="1" dirty="0">
                <a:latin typeface="+mj-lt"/>
              </a:rPr>
              <a:t>narrative entailments</a:t>
            </a:r>
            <a:r>
              <a:rPr lang="en-US" sz="2800" dirty="0">
                <a:latin typeface="+mj-lt"/>
              </a:rPr>
              <a:t>.</a:t>
            </a:r>
          </a:p>
        </p:txBody>
      </p:sp>
      <p:sp>
        <p:nvSpPr>
          <p:cNvPr id="4" name="TextBox 3">
            <a:extLst>
              <a:ext uri="{FF2B5EF4-FFF2-40B4-BE49-F238E27FC236}">
                <a16:creationId xmlns:a16="http://schemas.microsoft.com/office/drawing/2014/main" id="{3B60ACF1-1E53-A447-AB47-482C53306DEE}"/>
              </a:ext>
            </a:extLst>
          </p:cNvPr>
          <p:cNvSpPr txBox="1"/>
          <p:nvPr/>
        </p:nvSpPr>
        <p:spPr>
          <a:xfrm>
            <a:off x="677731" y="2149728"/>
            <a:ext cx="6562165" cy="923330"/>
          </a:xfrm>
          <a:prstGeom prst="rect">
            <a:avLst/>
          </a:prstGeom>
          <a:noFill/>
        </p:spPr>
        <p:txBody>
          <a:bodyPr wrap="square" rtlCol="0">
            <a:spAutoFit/>
          </a:bodyPr>
          <a:lstStyle/>
          <a:p>
            <a:pPr>
              <a:spcBef>
                <a:spcPts val="600"/>
              </a:spcBef>
            </a:pPr>
            <a:r>
              <a:rPr lang="en-US" dirty="0">
                <a:latin typeface="+mj-lt"/>
              </a:rPr>
              <a:t>Narrative entailments are “the underlying messages or morals within narratives which can be extracted, taken outside the narrative itself, and applied to everyday life” (Stibbe 2021: 184).</a:t>
            </a:r>
          </a:p>
        </p:txBody>
      </p:sp>
      <p:sp>
        <p:nvSpPr>
          <p:cNvPr id="5" name="TextBox 4">
            <a:extLst>
              <a:ext uri="{FF2B5EF4-FFF2-40B4-BE49-F238E27FC236}">
                <a16:creationId xmlns:a16="http://schemas.microsoft.com/office/drawing/2014/main" id="{302F541E-24EB-B84B-B41E-5FB5403CD565}"/>
              </a:ext>
            </a:extLst>
          </p:cNvPr>
          <p:cNvSpPr txBox="1"/>
          <p:nvPr/>
        </p:nvSpPr>
        <p:spPr>
          <a:xfrm>
            <a:off x="398033" y="3429000"/>
            <a:ext cx="7121562" cy="1708160"/>
          </a:xfrm>
          <a:prstGeom prst="rect">
            <a:avLst/>
          </a:prstGeom>
          <a:noFill/>
        </p:spPr>
        <p:txBody>
          <a:bodyPr wrap="square" rtlCol="0">
            <a:spAutoFit/>
          </a:bodyPr>
          <a:lstStyle/>
          <a:p>
            <a:pPr>
              <a:spcBef>
                <a:spcPts val="600"/>
              </a:spcBef>
            </a:pPr>
            <a:r>
              <a:rPr lang="en-US" sz="2100" b="1" dirty="0">
                <a:latin typeface="+mj-lt"/>
              </a:rPr>
              <a:t>Embedded Narrative </a:t>
            </a:r>
            <a:r>
              <a:rPr lang="en-US" sz="2100" b="1" dirty="0" err="1">
                <a:latin typeface="+mj-lt"/>
              </a:rPr>
              <a:t>Dotsie</a:t>
            </a:r>
            <a:r>
              <a:rPr lang="en-US" sz="2100" b="1" dirty="0">
                <a:latin typeface="+mj-lt"/>
              </a:rPr>
              <a:t> Bausch</a:t>
            </a:r>
            <a:r>
              <a:rPr lang="en-US" sz="2100" dirty="0">
                <a:latin typeface="+mj-lt"/>
              </a:rPr>
              <a:t>: “So when I transitioned over to an entirely plant-based diet, I wasn’t sure if I was gonna survive, and I actually became like a machine... My diet was the most powerful aspect to me being able to perform and produce for the US team at the Olympic games.”</a:t>
            </a:r>
          </a:p>
        </p:txBody>
      </p:sp>
      <p:sp>
        <p:nvSpPr>
          <p:cNvPr id="7" name="TextBox 6">
            <a:extLst>
              <a:ext uri="{FF2B5EF4-FFF2-40B4-BE49-F238E27FC236}">
                <a16:creationId xmlns:a16="http://schemas.microsoft.com/office/drawing/2014/main" id="{A5508103-22F5-4049-A0EE-A50981DC0BBF}"/>
              </a:ext>
            </a:extLst>
          </p:cNvPr>
          <p:cNvSpPr txBox="1"/>
          <p:nvPr/>
        </p:nvSpPr>
        <p:spPr>
          <a:xfrm>
            <a:off x="7616414" y="6030430"/>
            <a:ext cx="4371191" cy="523220"/>
          </a:xfrm>
          <a:prstGeom prst="rect">
            <a:avLst/>
          </a:prstGeom>
          <a:noFill/>
        </p:spPr>
        <p:txBody>
          <a:bodyPr wrap="square" rtlCol="0">
            <a:spAutoFit/>
          </a:bodyPr>
          <a:lstStyle/>
          <a:p>
            <a:pPr algn="r"/>
            <a:r>
              <a:rPr lang="en-US" sz="1400" dirty="0" err="1">
                <a:latin typeface="Andale Mono" panose="020B0509000000000004" pitchFamily="49" charset="0"/>
                <a:ea typeface="Noteworthy Light" panose="02000400000000000000" pitchFamily="2" charset="77"/>
                <a:cs typeface="MV Boli" panose="02000500030200090000" pitchFamily="2" charset="0"/>
              </a:rPr>
              <a:t>Dotsie</a:t>
            </a:r>
            <a:r>
              <a:rPr lang="en-US" sz="1400" dirty="0">
                <a:latin typeface="Andale Mono" panose="020B0509000000000004" pitchFamily="49" charset="0"/>
                <a:ea typeface="Noteworthy Light" panose="02000400000000000000" pitchFamily="2" charset="77"/>
                <a:cs typeface="MV Boli" panose="02000500030200090000" pitchFamily="2" charset="0"/>
              </a:rPr>
              <a:t> Bausch</a:t>
            </a:r>
          </a:p>
          <a:p>
            <a:pPr algn="r"/>
            <a:r>
              <a:rPr lang="en-US" sz="1400" dirty="0">
                <a:latin typeface="Andale Mono" panose="020B0509000000000004" pitchFamily="49" charset="0"/>
                <a:ea typeface="Noteworthy Light" panose="02000400000000000000" pitchFamily="2" charset="77"/>
                <a:cs typeface="MV Boli" panose="02000500030200090000" pitchFamily="2" charset="0"/>
              </a:rPr>
              <a:t>Eight-time US national cycling champion </a:t>
            </a:r>
          </a:p>
        </p:txBody>
      </p:sp>
    </p:spTree>
    <p:extLst>
      <p:ext uri="{BB962C8B-B14F-4D97-AF65-F5344CB8AC3E}">
        <p14:creationId xmlns:p14="http://schemas.microsoft.com/office/powerpoint/2010/main" val="940132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Dairy-Free Olympian | TrainingPeaks">
            <a:extLst>
              <a:ext uri="{FF2B5EF4-FFF2-40B4-BE49-F238E27FC236}">
                <a16:creationId xmlns:a16="http://schemas.microsoft.com/office/drawing/2014/main" id="{E2036150-B032-7C44-AE8E-6DEE1C5CF41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6520" r="11581" b="50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F6EB55-FE4E-4C4D-A656-A97868206E83}"/>
              </a:ext>
            </a:extLst>
          </p:cNvPr>
          <p:cNvSpPr txBox="1"/>
          <p:nvPr/>
        </p:nvSpPr>
        <p:spPr>
          <a:xfrm>
            <a:off x="398032" y="408791"/>
            <a:ext cx="7368723" cy="1384995"/>
          </a:xfrm>
          <a:prstGeom prst="rect">
            <a:avLst/>
          </a:prstGeom>
          <a:noFill/>
        </p:spPr>
        <p:txBody>
          <a:bodyPr wrap="square" rtlCol="0">
            <a:spAutoFit/>
          </a:bodyPr>
          <a:lstStyle/>
          <a:p>
            <a:r>
              <a:rPr lang="en-US" sz="2800" dirty="0">
                <a:latin typeface="+mj-lt"/>
              </a:rPr>
              <a:t>Most importantly, the narrative </a:t>
            </a:r>
            <a:r>
              <a:rPr lang="en-US" sz="2800" cap="small" dirty="0">
                <a:latin typeface="+mj-lt"/>
              </a:rPr>
              <a:t>the game changers </a:t>
            </a:r>
            <a:r>
              <a:rPr lang="en-US" sz="2800" dirty="0">
                <a:latin typeface="+mj-lt"/>
              </a:rPr>
              <a:t>communicates both explicit and implied narrative entailments.</a:t>
            </a:r>
          </a:p>
        </p:txBody>
      </p:sp>
      <p:sp>
        <p:nvSpPr>
          <p:cNvPr id="4" name="TextBox 3">
            <a:extLst>
              <a:ext uri="{FF2B5EF4-FFF2-40B4-BE49-F238E27FC236}">
                <a16:creationId xmlns:a16="http://schemas.microsoft.com/office/drawing/2014/main" id="{3B60ACF1-1E53-A447-AB47-482C53306DEE}"/>
              </a:ext>
            </a:extLst>
          </p:cNvPr>
          <p:cNvSpPr txBox="1"/>
          <p:nvPr/>
        </p:nvSpPr>
        <p:spPr>
          <a:xfrm>
            <a:off x="801310" y="2157422"/>
            <a:ext cx="6562165" cy="907941"/>
          </a:xfrm>
          <a:prstGeom prst="rect">
            <a:avLst/>
          </a:prstGeom>
          <a:noFill/>
        </p:spPr>
        <p:txBody>
          <a:bodyPr wrap="square" rtlCol="0">
            <a:spAutoFit/>
          </a:bodyPr>
          <a:lstStyle/>
          <a:p>
            <a:pPr>
              <a:spcBef>
                <a:spcPts val="600"/>
              </a:spcBef>
            </a:pPr>
            <a:r>
              <a:rPr lang="en-US" sz="2400" b="1" dirty="0">
                <a:latin typeface="+mj-lt"/>
              </a:rPr>
              <a:t>Narrative entailment</a:t>
            </a:r>
            <a:r>
              <a:rPr lang="en-US" sz="2400" dirty="0">
                <a:latin typeface="+mj-lt"/>
              </a:rPr>
              <a:t>:</a:t>
            </a:r>
          </a:p>
          <a:p>
            <a:pPr>
              <a:spcBef>
                <a:spcPts val="600"/>
              </a:spcBef>
            </a:pPr>
            <a:r>
              <a:rPr lang="en-US" sz="2400" dirty="0">
                <a:latin typeface="+mj-lt"/>
              </a:rPr>
              <a:t>Eating a plant-based diet is beneficial for health</a:t>
            </a:r>
          </a:p>
        </p:txBody>
      </p:sp>
      <p:sp>
        <p:nvSpPr>
          <p:cNvPr id="5" name="TextBox 4">
            <a:extLst>
              <a:ext uri="{FF2B5EF4-FFF2-40B4-BE49-F238E27FC236}">
                <a16:creationId xmlns:a16="http://schemas.microsoft.com/office/drawing/2014/main" id="{302F541E-24EB-B84B-B41E-5FB5403CD565}"/>
              </a:ext>
            </a:extLst>
          </p:cNvPr>
          <p:cNvSpPr txBox="1"/>
          <p:nvPr/>
        </p:nvSpPr>
        <p:spPr>
          <a:xfrm>
            <a:off x="398033" y="3429000"/>
            <a:ext cx="7121562" cy="1708160"/>
          </a:xfrm>
          <a:prstGeom prst="rect">
            <a:avLst/>
          </a:prstGeom>
          <a:noFill/>
        </p:spPr>
        <p:txBody>
          <a:bodyPr wrap="square" rtlCol="0">
            <a:spAutoFit/>
          </a:bodyPr>
          <a:lstStyle/>
          <a:p>
            <a:pPr>
              <a:spcBef>
                <a:spcPts val="600"/>
              </a:spcBef>
            </a:pPr>
            <a:r>
              <a:rPr lang="en-US" sz="2100" b="1" dirty="0">
                <a:latin typeface="+mj-lt"/>
              </a:rPr>
              <a:t>Embedded Narrative </a:t>
            </a:r>
            <a:r>
              <a:rPr lang="en-US" sz="2100" b="1" dirty="0" err="1">
                <a:latin typeface="+mj-lt"/>
              </a:rPr>
              <a:t>Dotsie</a:t>
            </a:r>
            <a:r>
              <a:rPr lang="en-US" sz="2100" b="1" dirty="0">
                <a:latin typeface="+mj-lt"/>
              </a:rPr>
              <a:t> Bausch</a:t>
            </a:r>
            <a:r>
              <a:rPr lang="en-US" sz="2100" dirty="0">
                <a:latin typeface="+mj-lt"/>
              </a:rPr>
              <a:t>: “So when I transitioned over to an entirely plant-based diet, I wasn’t sure if I was gonna survive, and I actually became like a machine... </a:t>
            </a:r>
            <a:r>
              <a:rPr lang="en-US" sz="2100" dirty="0">
                <a:highlight>
                  <a:srgbClr val="FFFF00"/>
                </a:highlight>
                <a:latin typeface="+mj-lt"/>
              </a:rPr>
              <a:t>My diet was the most powerful aspect</a:t>
            </a:r>
            <a:r>
              <a:rPr lang="en-US" sz="2100" dirty="0">
                <a:latin typeface="+mj-lt"/>
              </a:rPr>
              <a:t> to me being able to perform and produce for the US team at the Olympic games.”</a:t>
            </a:r>
          </a:p>
        </p:txBody>
      </p:sp>
      <p:sp>
        <p:nvSpPr>
          <p:cNvPr id="6" name="TextBox 5">
            <a:extLst>
              <a:ext uri="{FF2B5EF4-FFF2-40B4-BE49-F238E27FC236}">
                <a16:creationId xmlns:a16="http://schemas.microsoft.com/office/drawing/2014/main" id="{7AD387DE-A4D7-A549-A1B7-A20EB6E00009}"/>
              </a:ext>
            </a:extLst>
          </p:cNvPr>
          <p:cNvSpPr txBox="1"/>
          <p:nvPr/>
        </p:nvSpPr>
        <p:spPr>
          <a:xfrm>
            <a:off x="7616414" y="6030430"/>
            <a:ext cx="4371191" cy="523220"/>
          </a:xfrm>
          <a:prstGeom prst="rect">
            <a:avLst/>
          </a:prstGeom>
          <a:noFill/>
        </p:spPr>
        <p:txBody>
          <a:bodyPr wrap="square" rtlCol="0">
            <a:spAutoFit/>
          </a:bodyPr>
          <a:lstStyle/>
          <a:p>
            <a:pPr algn="r"/>
            <a:r>
              <a:rPr lang="en-US" sz="1400" dirty="0" err="1">
                <a:latin typeface="Andale Mono" panose="020B0509000000000004" pitchFamily="49" charset="0"/>
                <a:ea typeface="Noteworthy Light" panose="02000400000000000000" pitchFamily="2" charset="77"/>
                <a:cs typeface="MV Boli" panose="02000500030200090000" pitchFamily="2" charset="0"/>
              </a:rPr>
              <a:t>Dotsie</a:t>
            </a:r>
            <a:r>
              <a:rPr lang="en-US" sz="1400" dirty="0">
                <a:latin typeface="Andale Mono" panose="020B0509000000000004" pitchFamily="49" charset="0"/>
                <a:ea typeface="Noteworthy Light" panose="02000400000000000000" pitchFamily="2" charset="77"/>
                <a:cs typeface="MV Boli" panose="02000500030200090000" pitchFamily="2" charset="0"/>
              </a:rPr>
              <a:t> Bausch</a:t>
            </a:r>
          </a:p>
          <a:p>
            <a:pPr algn="r"/>
            <a:r>
              <a:rPr lang="en-US" sz="1400" dirty="0">
                <a:latin typeface="Andale Mono" panose="020B0509000000000004" pitchFamily="49" charset="0"/>
                <a:ea typeface="Noteworthy Light" panose="02000400000000000000" pitchFamily="2" charset="77"/>
                <a:cs typeface="MV Boli" panose="02000500030200090000" pitchFamily="2" charset="0"/>
              </a:rPr>
              <a:t>Eight-time US national cycling champion </a:t>
            </a:r>
          </a:p>
        </p:txBody>
      </p:sp>
    </p:spTree>
    <p:extLst>
      <p:ext uri="{BB962C8B-B14F-4D97-AF65-F5344CB8AC3E}">
        <p14:creationId xmlns:p14="http://schemas.microsoft.com/office/powerpoint/2010/main" val="3483508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Dairy-Free Olympian | TrainingPeaks">
            <a:extLst>
              <a:ext uri="{FF2B5EF4-FFF2-40B4-BE49-F238E27FC236}">
                <a16:creationId xmlns:a16="http://schemas.microsoft.com/office/drawing/2014/main" id="{E2036150-B032-7C44-AE8E-6DEE1C5CF41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6520" r="11581" b="50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F6EB55-FE4E-4C4D-A656-A97868206E83}"/>
              </a:ext>
            </a:extLst>
          </p:cNvPr>
          <p:cNvSpPr txBox="1"/>
          <p:nvPr/>
        </p:nvSpPr>
        <p:spPr>
          <a:xfrm>
            <a:off x="398033" y="408791"/>
            <a:ext cx="7357434" cy="1384995"/>
          </a:xfrm>
          <a:prstGeom prst="rect">
            <a:avLst/>
          </a:prstGeom>
          <a:noFill/>
        </p:spPr>
        <p:txBody>
          <a:bodyPr wrap="square" rtlCol="0">
            <a:spAutoFit/>
          </a:bodyPr>
          <a:lstStyle/>
          <a:p>
            <a:r>
              <a:rPr lang="en-US" sz="2800" dirty="0">
                <a:latin typeface="+mj-lt"/>
              </a:rPr>
              <a:t>Most importantly, the narrative </a:t>
            </a:r>
            <a:r>
              <a:rPr lang="en-US" sz="2800" cap="small" dirty="0">
                <a:latin typeface="+mj-lt"/>
              </a:rPr>
              <a:t>the game changers </a:t>
            </a:r>
            <a:r>
              <a:rPr lang="en-US" sz="2800" dirty="0">
                <a:latin typeface="+mj-lt"/>
              </a:rPr>
              <a:t>communicates both explicit and implied narrative entailments.</a:t>
            </a:r>
          </a:p>
        </p:txBody>
      </p:sp>
      <p:sp>
        <p:nvSpPr>
          <p:cNvPr id="6" name="TextBox 5">
            <a:extLst>
              <a:ext uri="{FF2B5EF4-FFF2-40B4-BE49-F238E27FC236}">
                <a16:creationId xmlns:a16="http://schemas.microsoft.com/office/drawing/2014/main" id="{7AD387DE-A4D7-A549-A1B7-A20EB6E00009}"/>
              </a:ext>
            </a:extLst>
          </p:cNvPr>
          <p:cNvSpPr txBox="1"/>
          <p:nvPr/>
        </p:nvSpPr>
        <p:spPr>
          <a:xfrm>
            <a:off x="7616414" y="6030430"/>
            <a:ext cx="4371191" cy="523220"/>
          </a:xfrm>
          <a:prstGeom prst="rect">
            <a:avLst/>
          </a:prstGeom>
          <a:noFill/>
        </p:spPr>
        <p:txBody>
          <a:bodyPr wrap="square" rtlCol="0">
            <a:spAutoFit/>
          </a:bodyPr>
          <a:lstStyle/>
          <a:p>
            <a:pPr algn="r"/>
            <a:r>
              <a:rPr lang="en-US" sz="1400" dirty="0" err="1">
                <a:latin typeface="Andale Mono" panose="020B0509000000000004" pitchFamily="49" charset="0"/>
                <a:ea typeface="Noteworthy Light" panose="02000400000000000000" pitchFamily="2" charset="77"/>
                <a:cs typeface="MV Boli" panose="02000500030200090000" pitchFamily="2" charset="0"/>
              </a:rPr>
              <a:t>Dotsie</a:t>
            </a:r>
            <a:r>
              <a:rPr lang="en-US" sz="1400" dirty="0">
                <a:latin typeface="Andale Mono" panose="020B0509000000000004" pitchFamily="49" charset="0"/>
                <a:ea typeface="Noteworthy Light" panose="02000400000000000000" pitchFamily="2" charset="77"/>
                <a:cs typeface="MV Boli" panose="02000500030200090000" pitchFamily="2" charset="0"/>
              </a:rPr>
              <a:t> Bausch</a:t>
            </a:r>
          </a:p>
          <a:p>
            <a:pPr algn="r"/>
            <a:r>
              <a:rPr lang="en-US" sz="1400" dirty="0">
                <a:latin typeface="Andale Mono" panose="020B0509000000000004" pitchFamily="49" charset="0"/>
                <a:ea typeface="Noteworthy Light" panose="02000400000000000000" pitchFamily="2" charset="77"/>
                <a:cs typeface="MV Boli" panose="02000500030200090000" pitchFamily="2" charset="0"/>
              </a:rPr>
              <a:t>Eight-time US national cycling champion </a:t>
            </a:r>
          </a:p>
        </p:txBody>
      </p:sp>
      <p:sp>
        <p:nvSpPr>
          <p:cNvPr id="7" name="TextBox 6">
            <a:extLst>
              <a:ext uri="{FF2B5EF4-FFF2-40B4-BE49-F238E27FC236}">
                <a16:creationId xmlns:a16="http://schemas.microsoft.com/office/drawing/2014/main" id="{C07D3153-AD1A-EE47-9E12-107206DE4E12}"/>
              </a:ext>
            </a:extLst>
          </p:cNvPr>
          <p:cNvSpPr txBox="1"/>
          <p:nvPr/>
        </p:nvSpPr>
        <p:spPr>
          <a:xfrm>
            <a:off x="426720" y="3342940"/>
            <a:ext cx="7121562" cy="1277273"/>
          </a:xfrm>
          <a:prstGeom prst="rect">
            <a:avLst/>
          </a:prstGeom>
          <a:noFill/>
        </p:spPr>
        <p:txBody>
          <a:bodyPr wrap="square" rtlCol="0">
            <a:spAutoFit/>
          </a:bodyPr>
          <a:lstStyle/>
          <a:p>
            <a:pPr>
              <a:spcBef>
                <a:spcPts val="600"/>
              </a:spcBef>
            </a:pPr>
            <a:r>
              <a:rPr lang="en-US" b="1" dirty="0">
                <a:latin typeface="+mj-lt"/>
              </a:rPr>
              <a:t>Embedded Narrative</a:t>
            </a:r>
            <a:r>
              <a:rPr lang="en-US" dirty="0">
                <a:latin typeface="+mj-lt"/>
              </a:rPr>
              <a:t> </a:t>
            </a:r>
            <a:r>
              <a:rPr lang="en-US" b="1" dirty="0">
                <a:latin typeface="+mj-lt"/>
              </a:rPr>
              <a:t>Patrik </a:t>
            </a:r>
            <a:r>
              <a:rPr lang="en-US" b="1" dirty="0" err="1">
                <a:latin typeface="+mj-lt"/>
              </a:rPr>
              <a:t>Baboumian</a:t>
            </a:r>
            <a:r>
              <a:rPr lang="en-US" dirty="0">
                <a:latin typeface="+mj-lt"/>
              </a:rPr>
              <a:t>:</a:t>
            </a:r>
          </a:p>
          <a:p>
            <a:pPr>
              <a:spcBef>
                <a:spcPts val="600"/>
              </a:spcBef>
            </a:pPr>
            <a:r>
              <a:rPr lang="en-US" dirty="0">
                <a:latin typeface="+mj-lt"/>
              </a:rPr>
              <a:t>“I stopped eating meat in 2005. Up to that time I was 105 kilo, and now I’m 130 kilos. Also, at the same time I set like four world records, so </a:t>
            </a:r>
            <a:r>
              <a:rPr lang="en-US" dirty="0">
                <a:highlight>
                  <a:srgbClr val="FFFF00"/>
                </a:highlight>
                <a:latin typeface="+mj-lt"/>
              </a:rPr>
              <a:t>when I stopped eating meat, I got stronger and bigger.</a:t>
            </a:r>
            <a:r>
              <a:rPr lang="en-US" dirty="0">
                <a:latin typeface="+mj-lt"/>
              </a:rPr>
              <a:t>” </a:t>
            </a:r>
          </a:p>
        </p:txBody>
      </p:sp>
      <p:sp>
        <p:nvSpPr>
          <p:cNvPr id="8" name="TextBox 7">
            <a:extLst>
              <a:ext uri="{FF2B5EF4-FFF2-40B4-BE49-F238E27FC236}">
                <a16:creationId xmlns:a16="http://schemas.microsoft.com/office/drawing/2014/main" id="{7A0DD192-95D0-9D48-9FED-6DAD0B5C7930}"/>
              </a:ext>
            </a:extLst>
          </p:cNvPr>
          <p:cNvSpPr txBox="1"/>
          <p:nvPr/>
        </p:nvSpPr>
        <p:spPr>
          <a:xfrm>
            <a:off x="398033" y="4739772"/>
            <a:ext cx="7121562" cy="1277273"/>
          </a:xfrm>
          <a:prstGeom prst="rect">
            <a:avLst/>
          </a:prstGeom>
          <a:noFill/>
        </p:spPr>
        <p:txBody>
          <a:bodyPr wrap="square" rtlCol="0">
            <a:spAutoFit/>
          </a:bodyPr>
          <a:lstStyle/>
          <a:p>
            <a:pPr>
              <a:spcBef>
                <a:spcPts val="600"/>
              </a:spcBef>
            </a:pPr>
            <a:r>
              <a:rPr lang="en-US" b="1" dirty="0">
                <a:latin typeface="+mj-lt"/>
              </a:rPr>
              <a:t>Embedded Narrative</a:t>
            </a:r>
            <a:r>
              <a:rPr lang="en-US" dirty="0">
                <a:latin typeface="+mj-lt"/>
              </a:rPr>
              <a:t> </a:t>
            </a:r>
            <a:r>
              <a:rPr lang="en-US" b="1" dirty="0">
                <a:latin typeface="+mj-lt"/>
              </a:rPr>
              <a:t>Morgan Mitchell</a:t>
            </a:r>
            <a:r>
              <a:rPr lang="en-US" dirty="0">
                <a:latin typeface="+mj-lt"/>
              </a:rPr>
              <a:t>:</a:t>
            </a:r>
          </a:p>
          <a:p>
            <a:pPr>
              <a:spcBef>
                <a:spcPts val="600"/>
              </a:spcBef>
            </a:pPr>
            <a:r>
              <a:rPr lang="en-US" dirty="0">
                <a:latin typeface="+mj-lt"/>
              </a:rPr>
              <a:t>“A lot of people had doubted me </a:t>
            </a:r>
            <a:r>
              <a:rPr lang="en-US" dirty="0">
                <a:highlight>
                  <a:srgbClr val="FFFF00"/>
                </a:highlight>
                <a:latin typeface="+mj-lt"/>
              </a:rPr>
              <a:t>when I first became vegan</a:t>
            </a:r>
            <a:r>
              <a:rPr lang="en-US" dirty="0">
                <a:latin typeface="+mj-lt"/>
              </a:rPr>
              <a:t>, but my energy levels increased incredibly and my iron, my B12, </a:t>
            </a:r>
            <a:r>
              <a:rPr lang="en-US" dirty="0">
                <a:highlight>
                  <a:srgbClr val="FFFF00"/>
                </a:highlight>
                <a:latin typeface="+mj-lt"/>
              </a:rPr>
              <a:t>everything that people said would become deficient, were amazing</a:t>
            </a:r>
            <a:r>
              <a:rPr lang="en-US" dirty="0">
                <a:latin typeface="+mj-lt"/>
              </a:rPr>
              <a:t>.”</a:t>
            </a:r>
          </a:p>
        </p:txBody>
      </p:sp>
      <p:sp>
        <p:nvSpPr>
          <p:cNvPr id="9" name="TextBox 8">
            <a:extLst>
              <a:ext uri="{FF2B5EF4-FFF2-40B4-BE49-F238E27FC236}">
                <a16:creationId xmlns:a16="http://schemas.microsoft.com/office/drawing/2014/main" id="{65AF35E2-C0FA-F647-8A56-A78436A7CBDD}"/>
              </a:ext>
            </a:extLst>
          </p:cNvPr>
          <p:cNvSpPr txBox="1"/>
          <p:nvPr/>
        </p:nvSpPr>
        <p:spPr>
          <a:xfrm>
            <a:off x="801310" y="2157422"/>
            <a:ext cx="6562165" cy="907941"/>
          </a:xfrm>
          <a:prstGeom prst="rect">
            <a:avLst/>
          </a:prstGeom>
          <a:noFill/>
        </p:spPr>
        <p:txBody>
          <a:bodyPr wrap="square" rtlCol="0">
            <a:spAutoFit/>
          </a:bodyPr>
          <a:lstStyle/>
          <a:p>
            <a:pPr>
              <a:spcBef>
                <a:spcPts val="600"/>
              </a:spcBef>
            </a:pPr>
            <a:r>
              <a:rPr lang="en-US" sz="2400" b="1" dirty="0">
                <a:latin typeface="+mj-lt"/>
              </a:rPr>
              <a:t>Narrative entailment</a:t>
            </a:r>
            <a:r>
              <a:rPr lang="en-US" sz="2400" dirty="0">
                <a:latin typeface="+mj-lt"/>
              </a:rPr>
              <a:t>:</a:t>
            </a:r>
          </a:p>
          <a:p>
            <a:pPr>
              <a:spcBef>
                <a:spcPts val="600"/>
              </a:spcBef>
            </a:pPr>
            <a:r>
              <a:rPr lang="en-US" sz="2400" dirty="0">
                <a:latin typeface="+mj-lt"/>
              </a:rPr>
              <a:t>Eating a plant-based diet is beneficial for health</a:t>
            </a:r>
          </a:p>
        </p:txBody>
      </p:sp>
    </p:spTree>
    <p:extLst>
      <p:ext uri="{BB962C8B-B14F-4D97-AF65-F5344CB8AC3E}">
        <p14:creationId xmlns:p14="http://schemas.microsoft.com/office/powerpoint/2010/main" val="500180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Game Changers + additional content | Broadway">
            <a:extLst>
              <a:ext uri="{FF2B5EF4-FFF2-40B4-BE49-F238E27FC236}">
                <a16:creationId xmlns:a16="http://schemas.microsoft.com/office/drawing/2014/main" id="{7BF46CF5-7DB0-5349-8BED-50CFE7910ED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4630" r="37201" b="18111"/>
          <a:stretch/>
        </p:blipFill>
        <p:spPr bwMode="auto">
          <a:xfrm>
            <a:off x="0" y="0"/>
            <a:ext cx="5028432" cy="68580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BDD2B71-66CB-524E-9337-FECC8F84D263}"/>
              </a:ext>
            </a:extLst>
          </p:cNvPr>
          <p:cNvSpPr txBox="1"/>
          <p:nvPr/>
        </p:nvSpPr>
        <p:spPr>
          <a:xfrm>
            <a:off x="323925" y="6005432"/>
            <a:ext cx="4065195" cy="523220"/>
          </a:xfrm>
          <a:prstGeom prst="rect">
            <a:avLst/>
          </a:prstGeom>
          <a:noFill/>
        </p:spPr>
        <p:txBody>
          <a:bodyPr wrap="square" rtlCol="0">
            <a:spAutoFit/>
          </a:bodyPr>
          <a:lstStyle/>
          <a:p>
            <a:r>
              <a:rPr lang="en-US" sz="1400" dirty="0">
                <a:latin typeface="Andale Mono" panose="020B0509000000000004" pitchFamily="49" charset="0"/>
                <a:ea typeface="Noteworthy Light" panose="02000400000000000000" pitchFamily="2" charset="77"/>
                <a:cs typeface="MV Boli" panose="02000500030200090000" pitchFamily="2" charset="0"/>
              </a:rPr>
              <a:t>Bryant Jennings</a:t>
            </a:r>
          </a:p>
          <a:p>
            <a:r>
              <a:rPr lang="en-US" sz="1400" dirty="0">
                <a:latin typeface="Andale Mono" panose="020B0509000000000004" pitchFamily="49" charset="0"/>
                <a:ea typeface="Noteworthy Light" panose="02000400000000000000" pitchFamily="2" charset="77"/>
                <a:cs typeface="MV Boli" panose="02000500030200090000" pitchFamily="2" charset="0"/>
              </a:rPr>
              <a:t>Heavyweight boxing title contender</a:t>
            </a:r>
          </a:p>
        </p:txBody>
      </p:sp>
      <p:sp>
        <p:nvSpPr>
          <p:cNvPr id="8" name="TextBox 7">
            <a:extLst>
              <a:ext uri="{FF2B5EF4-FFF2-40B4-BE49-F238E27FC236}">
                <a16:creationId xmlns:a16="http://schemas.microsoft.com/office/drawing/2014/main" id="{4086A90A-3BBA-954A-BCE1-2BA530D7CA0E}"/>
              </a:ext>
            </a:extLst>
          </p:cNvPr>
          <p:cNvSpPr txBox="1"/>
          <p:nvPr/>
        </p:nvSpPr>
        <p:spPr>
          <a:xfrm>
            <a:off x="4980790" y="398034"/>
            <a:ext cx="6884894" cy="1384995"/>
          </a:xfrm>
          <a:prstGeom prst="rect">
            <a:avLst/>
          </a:prstGeom>
          <a:noFill/>
        </p:spPr>
        <p:txBody>
          <a:bodyPr wrap="square" rtlCol="0">
            <a:spAutoFit/>
          </a:bodyPr>
          <a:lstStyle/>
          <a:p>
            <a:r>
              <a:rPr lang="en-US" sz="2800" dirty="0">
                <a:latin typeface="+mj-lt"/>
              </a:rPr>
              <a:t>Narrative entailments are evaluated against my vegan</a:t>
            </a:r>
            <a:r>
              <a:rPr lang="en-US" sz="2800" b="1" dirty="0">
                <a:latin typeface="+mj-lt"/>
              </a:rPr>
              <a:t> ecosophy</a:t>
            </a:r>
            <a:r>
              <a:rPr lang="en-US" sz="2800" dirty="0">
                <a:latin typeface="+mj-lt"/>
              </a:rPr>
              <a:t> for placement on a beneficial-destructive spectrum.</a:t>
            </a:r>
          </a:p>
        </p:txBody>
      </p:sp>
      <p:sp>
        <p:nvSpPr>
          <p:cNvPr id="9" name="TextBox 8">
            <a:extLst>
              <a:ext uri="{FF2B5EF4-FFF2-40B4-BE49-F238E27FC236}">
                <a16:creationId xmlns:a16="http://schemas.microsoft.com/office/drawing/2014/main" id="{0092F9ED-740D-794C-B710-68B5E9D95E4B}"/>
              </a:ext>
            </a:extLst>
          </p:cNvPr>
          <p:cNvSpPr txBox="1"/>
          <p:nvPr/>
        </p:nvSpPr>
        <p:spPr>
          <a:xfrm>
            <a:off x="5028431" y="4381174"/>
            <a:ext cx="6562165" cy="830997"/>
          </a:xfrm>
          <a:prstGeom prst="rect">
            <a:avLst/>
          </a:prstGeom>
          <a:noFill/>
        </p:spPr>
        <p:txBody>
          <a:bodyPr wrap="square" rtlCol="0">
            <a:spAutoFit/>
          </a:bodyPr>
          <a:lstStyle/>
          <a:p>
            <a:r>
              <a:rPr lang="en-US" sz="2400" b="1" dirty="0">
                <a:latin typeface="+mj-lt"/>
              </a:rPr>
              <a:t>Narrative entailment</a:t>
            </a:r>
            <a:r>
              <a:rPr lang="en-US" sz="2400" dirty="0">
                <a:latin typeface="+mj-lt"/>
              </a:rPr>
              <a:t>:</a:t>
            </a:r>
          </a:p>
          <a:p>
            <a:r>
              <a:rPr lang="en-US" sz="2400" dirty="0">
                <a:latin typeface="+mj-lt"/>
              </a:rPr>
              <a:t>Eating a plant-based diet is beneficial for health</a:t>
            </a:r>
          </a:p>
        </p:txBody>
      </p:sp>
      <p:sp>
        <p:nvSpPr>
          <p:cNvPr id="10" name="TextBox 9">
            <a:extLst>
              <a:ext uri="{FF2B5EF4-FFF2-40B4-BE49-F238E27FC236}">
                <a16:creationId xmlns:a16="http://schemas.microsoft.com/office/drawing/2014/main" id="{CDC49ADC-3C2C-6947-AFAE-4DA6B9F4C98E}"/>
              </a:ext>
            </a:extLst>
          </p:cNvPr>
          <p:cNvSpPr txBox="1"/>
          <p:nvPr/>
        </p:nvSpPr>
        <p:spPr>
          <a:xfrm>
            <a:off x="5028430" y="5450311"/>
            <a:ext cx="6562165" cy="446276"/>
          </a:xfrm>
          <a:prstGeom prst="rect">
            <a:avLst/>
          </a:prstGeom>
          <a:noFill/>
        </p:spPr>
        <p:txBody>
          <a:bodyPr wrap="square" rtlCol="0">
            <a:spAutoFit/>
          </a:bodyPr>
          <a:lstStyle/>
          <a:p>
            <a:r>
              <a:rPr lang="en-US" sz="2300" b="1" dirty="0">
                <a:latin typeface="+mj-lt"/>
              </a:rPr>
              <a:t>My vegan ecosophy</a:t>
            </a:r>
            <a:r>
              <a:rPr lang="en-US" sz="2300" dirty="0">
                <a:latin typeface="+mj-lt"/>
              </a:rPr>
              <a:t>: Vegan Dietary Benefits</a:t>
            </a:r>
          </a:p>
        </p:txBody>
      </p:sp>
      <p:sp>
        <p:nvSpPr>
          <p:cNvPr id="11" name="TextBox 10">
            <a:extLst>
              <a:ext uri="{FF2B5EF4-FFF2-40B4-BE49-F238E27FC236}">
                <a16:creationId xmlns:a16="http://schemas.microsoft.com/office/drawing/2014/main" id="{1272A3DF-9DFB-EE45-926E-60BAA11CCFAC}"/>
              </a:ext>
            </a:extLst>
          </p:cNvPr>
          <p:cNvSpPr txBox="1"/>
          <p:nvPr/>
        </p:nvSpPr>
        <p:spPr>
          <a:xfrm>
            <a:off x="5397398" y="1941191"/>
            <a:ext cx="6099320" cy="1200329"/>
          </a:xfrm>
          <a:prstGeom prst="rect">
            <a:avLst/>
          </a:prstGeom>
          <a:noFill/>
        </p:spPr>
        <p:txBody>
          <a:bodyPr wrap="square" rtlCol="0">
            <a:spAutoFit/>
          </a:bodyPr>
          <a:lstStyle/>
          <a:p>
            <a:pPr>
              <a:spcBef>
                <a:spcPts val="600"/>
              </a:spcBef>
            </a:pPr>
            <a:r>
              <a:rPr lang="en-US" dirty="0">
                <a:latin typeface="+mj-lt"/>
              </a:rPr>
              <a:t>“an ecosophy becomes a philosophical world view or system inspired by the conditions of life in the ecosphere. It should then be able to serve as an individual’s philosophical grounding...” (Naess 1989: 38)</a:t>
            </a:r>
          </a:p>
        </p:txBody>
      </p:sp>
      <p:sp>
        <p:nvSpPr>
          <p:cNvPr id="12" name="TextBox 11">
            <a:extLst>
              <a:ext uri="{FF2B5EF4-FFF2-40B4-BE49-F238E27FC236}">
                <a16:creationId xmlns:a16="http://schemas.microsoft.com/office/drawing/2014/main" id="{BADF85DE-84F8-674D-88D9-EA12B4958FC2}"/>
              </a:ext>
            </a:extLst>
          </p:cNvPr>
          <p:cNvSpPr txBox="1"/>
          <p:nvPr/>
        </p:nvSpPr>
        <p:spPr>
          <a:xfrm>
            <a:off x="5397398" y="3299682"/>
            <a:ext cx="6099320" cy="923330"/>
          </a:xfrm>
          <a:prstGeom prst="rect">
            <a:avLst/>
          </a:prstGeom>
          <a:noFill/>
        </p:spPr>
        <p:txBody>
          <a:bodyPr wrap="square" rtlCol="0">
            <a:spAutoFit/>
          </a:bodyPr>
          <a:lstStyle/>
          <a:p>
            <a:pPr>
              <a:spcBef>
                <a:spcPts val="600"/>
              </a:spcBef>
            </a:pPr>
            <a:r>
              <a:rPr lang="en-US" dirty="0">
                <a:latin typeface="+mj-lt"/>
              </a:rPr>
              <a:t>“</a:t>
            </a:r>
            <a:r>
              <a:rPr lang="en-US" dirty="0" err="1">
                <a:latin typeface="+mj-lt"/>
              </a:rPr>
              <a:t>Ecosophies</a:t>
            </a:r>
            <a:r>
              <a:rPr lang="en-US" dirty="0">
                <a:latin typeface="+mj-lt"/>
              </a:rPr>
              <a:t> are not just statements of philosophical positions but can also include a vision of a better society and the concrete steps necessary to achieve that vision” (Stibbe 2021: 12)</a:t>
            </a:r>
          </a:p>
        </p:txBody>
      </p:sp>
    </p:spTree>
    <p:extLst>
      <p:ext uri="{BB962C8B-B14F-4D97-AF65-F5344CB8AC3E}">
        <p14:creationId xmlns:p14="http://schemas.microsoft.com/office/powerpoint/2010/main" val="387259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17225</TotalTime>
  <Words>1310</Words>
  <Application>Microsoft Macintosh PowerPoint</Application>
  <PresentationFormat>Widescreen</PresentationFormat>
  <Paragraphs>122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Andale Mono</vt:lpstr>
      <vt:lpstr>Arial</vt:lpstr>
      <vt:lpstr>Arial Narrow</vt:lpstr>
      <vt:lpstr>Calibri</vt:lpstr>
      <vt:lpstr>Calibri Light</vt:lpstr>
      <vt:lpstr>Ink Free</vt:lpstr>
      <vt:lpstr>Office Theme</vt:lpstr>
      <vt:lpstr>Narratives of the Vegan Hero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Narratives of the Vegan Hero</dc:title>
  <dc:creator>Mario Leto</dc:creator>
  <cp:lastModifiedBy>Mario Leto</cp:lastModifiedBy>
  <cp:revision>152</cp:revision>
  <dcterms:created xsi:type="dcterms:W3CDTF">2021-04-01T11:40:12Z</dcterms:created>
  <dcterms:modified xsi:type="dcterms:W3CDTF">2021-04-13T11:48:42Z</dcterms:modified>
</cp:coreProperties>
</file>